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xlsx" ContentType="application/vnd.openxmlformats-officedocument.spreadsheetml.sheet"/>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 id="2147483669" r:id="rId2"/>
    <p:sldMasterId id="2147483672" r:id="rId3"/>
  </p:sldMasterIdLst>
  <p:notesMasterIdLst>
    <p:notesMasterId r:id="rId28"/>
  </p:notesMasterIdLst>
  <p:sldIdLst>
    <p:sldId id="274" r:id="rId4"/>
    <p:sldId id="338" r:id="rId5"/>
    <p:sldId id="292" r:id="rId6"/>
    <p:sldId id="290" r:id="rId7"/>
    <p:sldId id="320" r:id="rId8"/>
    <p:sldId id="345" r:id="rId9"/>
    <p:sldId id="346" r:id="rId10"/>
    <p:sldId id="332" r:id="rId11"/>
    <p:sldId id="294" r:id="rId12"/>
    <p:sldId id="351" r:id="rId13"/>
    <p:sldId id="374" r:id="rId14"/>
    <p:sldId id="378" r:id="rId15"/>
    <p:sldId id="380" r:id="rId16"/>
    <p:sldId id="381" r:id="rId17"/>
    <p:sldId id="382" r:id="rId18"/>
    <p:sldId id="372" r:id="rId19"/>
    <p:sldId id="348" r:id="rId20"/>
    <p:sldId id="376" r:id="rId21"/>
    <p:sldId id="375" r:id="rId22"/>
    <p:sldId id="370" r:id="rId23"/>
    <p:sldId id="309" r:id="rId24"/>
    <p:sldId id="360" r:id="rId25"/>
    <p:sldId id="361" r:id="rId26"/>
    <p:sldId id="269"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CCD6E7"/>
    <a:srgbClr val="6186B3"/>
    <a:srgbClr val="000104"/>
    <a:srgbClr val="5C8B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74559" autoAdjust="0"/>
  </p:normalViewPr>
  <p:slideViewPr>
    <p:cSldViewPr snapToGrid="0" snapToObjects="1">
      <p:cViewPr varScale="1">
        <p:scale>
          <a:sx n="134" d="100"/>
          <a:sy n="134" d="100"/>
        </p:scale>
        <p:origin x="-2488"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2464"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4844361137899"/>
          <c:y val="0.255358743085908"/>
          <c:w val="0.489345213571119"/>
          <c:h val="0.586204672793817"/>
        </c:manualLayout>
      </c:layout>
      <c:scatterChart>
        <c:scatterStyle val="lineMarker"/>
        <c:varyColors val="0"/>
        <c:ser>
          <c:idx val="1"/>
          <c:order val="0"/>
          <c:tx>
            <c:v>Observed Wave Speed</c:v>
          </c:tx>
          <c:spPr>
            <a:ln w="31750">
              <a:noFill/>
            </a:ln>
          </c:spPr>
          <c:marker>
            <c:symbol val="circle"/>
            <c:size val="7"/>
            <c:spPr>
              <a:solidFill>
                <a:srgbClr val="00B0F0"/>
              </a:solidFill>
              <a:ln>
                <a:noFill/>
              </a:ln>
            </c:spPr>
          </c:marker>
          <c:xVal>
            <c:numRef>
              <c:f>'Type of wave'!$C$3:$C$18</c:f>
              <c:numCache>
                <c:formatCode>General</c:formatCode>
                <c:ptCount val="16"/>
                <c:pt idx="0">
                  <c:v>43.452</c:v>
                </c:pt>
                <c:pt idx="1">
                  <c:v>24.14</c:v>
                </c:pt>
                <c:pt idx="2">
                  <c:v>61.557</c:v>
                </c:pt>
                <c:pt idx="3">
                  <c:v>72.42</c:v>
                </c:pt>
                <c:pt idx="4">
                  <c:v>39.34820000000001</c:v>
                </c:pt>
                <c:pt idx="5">
                  <c:v>37.6584</c:v>
                </c:pt>
                <c:pt idx="6">
                  <c:v>70.60869565217379</c:v>
                </c:pt>
                <c:pt idx="7">
                  <c:v>39.34820000000001</c:v>
                </c:pt>
                <c:pt idx="8">
                  <c:v>38.95652173913039</c:v>
                </c:pt>
                <c:pt idx="9">
                  <c:v>38.95652173913039</c:v>
                </c:pt>
                <c:pt idx="10">
                  <c:v>49.91304347826079</c:v>
                </c:pt>
                <c:pt idx="11">
                  <c:v>38.2260869565217</c:v>
                </c:pt>
                <c:pt idx="12">
                  <c:v>78.45500000000001</c:v>
                </c:pt>
                <c:pt idx="13">
                  <c:v>68.799</c:v>
                </c:pt>
                <c:pt idx="14">
                  <c:v>39.48</c:v>
                </c:pt>
                <c:pt idx="15">
                  <c:v>67.2</c:v>
                </c:pt>
              </c:numCache>
            </c:numRef>
          </c:xVal>
          <c:yVal>
            <c:numRef>
              <c:f>'Type of wave'!$K$3:$K$18</c:f>
              <c:numCache>
                <c:formatCode>General</c:formatCode>
                <c:ptCount val="16"/>
                <c:pt idx="0">
                  <c:v>0.664</c:v>
                </c:pt>
                <c:pt idx="1">
                  <c:v>0.634</c:v>
                </c:pt>
                <c:pt idx="2">
                  <c:v>0.665</c:v>
                </c:pt>
                <c:pt idx="3">
                  <c:v>0.797</c:v>
                </c:pt>
                <c:pt idx="4">
                  <c:v>0.831</c:v>
                </c:pt>
                <c:pt idx="5">
                  <c:v>0.773</c:v>
                </c:pt>
                <c:pt idx="6">
                  <c:v>0.316521739130434</c:v>
                </c:pt>
                <c:pt idx="7">
                  <c:v>0.753</c:v>
                </c:pt>
                <c:pt idx="8">
                  <c:v>0.748695652173912</c:v>
                </c:pt>
                <c:pt idx="9">
                  <c:v>0.748695652173912</c:v>
                </c:pt>
                <c:pt idx="10">
                  <c:v>0.937391304347825</c:v>
                </c:pt>
                <c:pt idx="11">
                  <c:v>0.712173913043478</c:v>
                </c:pt>
                <c:pt idx="12">
                  <c:v>1.035</c:v>
                </c:pt>
                <c:pt idx="13">
                  <c:v>0.869</c:v>
                </c:pt>
                <c:pt idx="14">
                  <c:v>0.82</c:v>
                </c:pt>
                <c:pt idx="15">
                  <c:v>1.02</c:v>
                </c:pt>
              </c:numCache>
            </c:numRef>
          </c:yVal>
          <c:smooth val="0"/>
          <c:extLst xmlns:c16r2="http://schemas.microsoft.com/office/drawing/2015/06/chart">
            <c:ext xmlns:c16="http://schemas.microsoft.com/office/drawing/2014/chart" uri="{C3380CC4-5D6E-409C-BE32-E72D297353CC}">
              <c16:uniqueId val="{00000000-42FF-402F-8B29-133634683A9E}"/>
            </c:ext>
          </c:extLst>
        </c:ser>
        <c:dLbls>
          <c:showLegendKey val="0"/>
          <c:showVal val="0"/>
          <c:showCatName val="0"/>
          <c:showSerName val="0"/>
          <c:showPercent val="0"/>
          <c:showBubbleSize val="0"/>
        </c:dLbls>
        <c:axId val="-2143987784"/>
        <c:axId val="-2144039528"/>
      </c:scatterChart>
      <c:valAx>
        <c:axId val="-2143987784"/>
        <c:scaling>
          <c:orientation val="minMax"/>
          <c:max val="100.0"/>
        </c:scaling>
        <c:delete val="0"/>
        <c:axPos val="b"/>
        <c:title>
          <c:tx>
            <c:rich>
              <a:bodyPr rot="0" vert="horz"/>
              <a:lstStyle/>
              <a:p>
                <a:pPr>
                  <a:defRPr sz="2400"/>
                </a:pPr>
                <a:r>
                  <a:rPr lang="en-US" sz="2400"/>
                  <a:t>Wavelength (cm)</a:t>
                </a:r>
              </a:p>
            </c:rich>
          </c:tx>
          <c:layout/>
          <c:overlay val="0"/>
        </c:title>
        <c:numFmt formatCode="General" sourceLinked="1"/>
        <c:majorTickMark val="none"/>
        <c:minorTickMark val="none"/>
        <c:tickLblPos val="nextTo"/>
        <c:txPr>
          <a:bodyPr rot="-60000000" vert="horz"/>
          <a:lstStyle/>
          <a:p>
            <a:pPr>
              <a:defRPr sz="2000"/>
            </a:pPr>
            <a:endParaRPr lang="en-US"/>
          </a:p>
        </c:txPr>
        <c:crossAx val="-2144039528"/>
        <c:crosses val="autoZero"/>
        <c:crossBetween val="midCat"/>
      </c:valAx>
      <c:valAx>
        <c:axId val="-2144039528"/>
        <c:scaling>
          <c:orientation val="minMax"/>
        </c:scaling>
        <c:delete val="0"/>
        <c:axPos val="l"/>
        <c:title>
          <c:tx>
            <c:rich>
              <a:bodyPr rot="-5400000" vert="horz"/>
              <a:lstStyle/>
              <a:p>
                <a:pPr>
                  <a:defRPr sz="2400"/>
                </a:pPr>
                <a:r>
                  <a:rPr lang="en-US" sz="2400"/>
                  <a:t>Wave speed (m/s)</a:t>
                </a:r>
              </a:p>
            </c:rich>
          </c:tx>
          <c:layout>
            <c:manualLayout>
              <c:xMode val="edge"/>
              <c:yMode val="edge"/>
              <c:x val="0.0910829549073139"/>
              <c:y val="0.376250948114884"/>
            </c:manualLayout>
          </c:layout>
          <c:overlay val="0"/>
        </c:title>
        <c:numFmt formatCode="General" sourceLinked="1"/>
        <c:majorTickMark val="none"/>
        <c:minorTickMark val="none"/>
        <c:tickLblPos val="nextTo"/>
        <c:txPr>
          <a:bodyPr rot="-60000000" vert="horz"/>
          <a:lstStyle/>
          <a:p>
            <a:pPr>
              <a:defRPr sz="2000"/>
            </a:pPr>
            <a:endParaRPr lang="en-US"/>
          </a:p>
        </c:txPr>
        <c:crossAx val="-2143987784"/>
        <c:crosses val="autoZero"/>
        <c:crossBetween val="midCat"/>
        <c:majorUnit val="1.0"/>
      </c:valAx>
    </c:plotArea>
    <c:legend>
      <c:legendPos val="r"/>
      <c:layout>
        <c:manualLayout>
          <c:xMode val="edge"/>
          <c:yMode val="edge"/>
          <c:x val="0.718311820021641"/>
          <c:y val="0.475984498163034"/>
          <c:w val="0.281688179978359"/>
          <c:h val="0.157990535346604"/>
        </c:manualLayout>
      </c:layout>
      <c:overlay val="0"/>
      <c:txPr>
        <a:bodyPr/>
        <a:lstStyle/>
        <a:p>
          <a:pPr>
            <a:defRPr sz="1800"/>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05656790537755"/>
          <c:y val="0.0929591890295789"/>
          <c:w val="0.478750092522033"/>
          <c:h val="0.690057834809666"/>
        </c:manualLayout>
      </c:layout>
      <c:scatterChart>
        <c:scatterStyle val="smoothMarker"/>
        <c:varyColors val="0"/>
        <c:ser>
          <c:idx val="0"/>
          <c:order val="0"/>
          <c:tx>
            <c:v>Theoretical Wave Speed</c:v>
          </c:tx>
          <c:spPr>
            <a:ln>
              <a:solidFill>
                <a:srgbClr val="000000"/>
              </a:solidFill>
            </a:ln>
          </c:spPr>
          <c:marker>
            <c:symbol val="none"/>
          </c:marker>
          <c:xVal>
            <c:numRef>
              <c:f>'Type of wave'!$N$2:$N$21</c:f>
              <c:numCache>
                <c:formatCode>General</c:formatCode>
                <c:ptCount val="20"/>
                <c:pt idx="0">
                  <c:v>0.0</c:v>
                </c:pt>
                <c:pt idx="1">
                  <c:v>5.0</c:v>
                </c:pt>
                <c:pt idx="2">
                  <c:v>10.0</c:v>
                </c:pt>
                <c:pt idx="3">
                  <c:v>15.0</c:v>
                </c:pt>
                <c:pt idx="4">
                  <c:v>20.0</c:v>
                </c:pt>
                <c:pt idx="5">
                  <c:v>25.0</c:v>
                </c:pt>
                <c:pt idx="6">
                  <c:v>30.0</c:v>
                </c:pt>
                <c:pt idx="7">
                  <c:v>35.0</c:v>
                </c:pt>
                <c:pt idx="8">
                  <c:v>40.0</c:v>
                </c:pt>
                <c:pt idx="9">
                  <c:v>45.0</c:v>
                </c:pt>
                <c:pt idx="10">
                  <c:v>50.0</c:v>
                </c:pt>
                <c:pt idx="11">
                  <c:v>60.0</c:v>
                </c:pt>
                <c:pt idx="12">
                  <c:v>65.0</c:v>
                </c:pt>
                <c:pt idx="13">
                  <c:v>70.0</c:v>
                </c:pt>
                <c:pt idx="14">
                  <c:v>75.0</c:v>
                </c:pt>
                <c:pt idx="15">
                  <c:v>80.0</c:v>
                </c:pt>
                <c:pt idx="16">
                  <c:v>85.0</c:v>
                </c:pt>
                <c:pt idx="17">
                  <c:v>90.0</c:v>
                </c:pt>
                <c:pt idx="18">
                  <c:v>95.0</c:v>
                </c:pt>
                <c:pt idx="19">
                  <c:v>100.0</c:v>
                </c:pt>
              </c:numCache>
            </c:numRef>
          </c:xVal>
          <c:yVal>
            <c:numRef>
              <c:f>'Type of wave'!$O$2:$O$21</c:f>
              <c:numCache>
                <c:formatCode>General</c:formatCode>
                <c:ptCount val="20"/>
                <c:pt idx="0">
                  <c:v>0.0</c:v>
                </c:pt>
                <c:pt idx="1">
                  <c:v>0.279259596281003</c:v>
                </c:pt>
                <c:pt idx="2">
                  <c:v>0.394932708483429</c:v>
                </c:pt>
                <c:pt idx="3">
                  <c:v>0.48369180925987</c:v>
                </c:pt>
                <c:pt idx="4">
                  <c:v>0.558519192562006</c:v>
                </c:pt>
                <c:pt idx="5">
                  <c:v>0.62444344065347</c:v>
                </c:pt>
                <c:pt idx="6">
                  <c:v>0.684043516664088</c:v>
                </c:pt>
                <c:pt idx="7">
                  <c:v>0.738851442987832</c:v>
                </c:pt>
                <c:pt idx="8">
                  <c:v>0.789865416966859</c:v>
                </c:pt>
                <c:pt idx="9">
                  <c:v>0.837778788843009</c:v>
                </c:pt>
                <c:pt idx="10">
                  <c:v>0.883096382707056</c:v>
                </c:pt>
                <c:pt idx="11">
                  <c:v>0.967383618519739</c:v>
                </c:pt>
                <c:pt idx="12">
                  <c:v>1.006884793556529</c:v>
                </c:pt>
                <c:pt idx="13">
                  <c:v>1.044893731252323</c:v>
                </c:pt>
                <c:pt idx="14">
                  <c:v>1.081567765664931</c:v>
                </c:pt>
                <c:pt idx="15">
                  <c:v>1.117038385124011</c:v>
                </c:pt>
                <c:pt idx="16">
                  <c:v>1.15141681243392</c:v>
                </c:pt>
                <c:pt idx="17">
                  <c:v>1.184798125450288</c:v>
                </c:pt>
                <c:pt idx="18">
                  <c:v>1.217264359202858</c:v>
                </c:pt>
                <c:pt idx="19">
                  <c:v>1.24888688130694</c:v>
                </c:pt>
              </c:numCache>
            </c:numRef>
          </c:yVal>
          <c:smooth val="1"/>
          <c:extLst xmlns:c16r2="http://schemas.microsoft.com/office/drawing/2015/06/chart">
            <c:ext xmlns:c16="http://schemas.microsoft.com/office/drawing/2014/chart" uri="{C3380CC4-5D6E-409C-BE32-E72D297353CC}">
              <c16:uniqueId val="{00000000-2AF5-4EFB-9400-3B348E19298A}"/>
            </c:ext>
          </c:extLst>
        </c:ser>
        <c:dLbls>
          <c:showLegendKey val="0"/>
          <c:showVal val="0"/>
          <c:showCatName val="0"/>
          <c:showSerName val="0"/>
          <c:showPercent val="0"/>
          <c:showBubbleSize val="0"/>
        </c:dLbls>
        <c:axId val="-2067708936"/>
        <c:axId val="-2067714024"/>
      </c:scatterChart>
      <c:scatterChart>
        <c:scatterStyle val="lineMarker"/>
        <c:varyColors val="0"/>
        <c:ser>
          <c:idx val="1"/>
          <c:order val="1"/>
          <c:tx>
            <c:v>Observed Wave Speed</c:v>
          </c:tx>
          <c:spPr>
            <a:ln w="31750">
              <a:noFill/>
            </a:ln>
          </c:spPr>
          <c:marker>
            <c:symbol val="circle"/>
            <c:size val="7"/>
            <c:spPr>
              <a:solidFill>
                <a:srgbClr val="00B0F0"/>
              </a:solidFill>
              <a:ln>
                <a:noFill/>
              </a:ln>
            </c:spPr>
          </c:marker>
          <c:xVal>
            <c:numRef>
              <c:f>('Type of wave'!$C$3:$C$18,'Type of wave'!$C$20:$C$21)</c:f>
              <c:numCache>
                <c:formatCode>General</c:formatCode>
                <c:ptCount val="18"/>
                <c:pt idx="0">
                  <c:v>43.452</c:v>
                </c:pt>
                <c:pt idx="1">
                  <c:v>24.14</c:v>
                </c:pt>
                <c:pt idx="2">
                  <c:v>61.557</c:v>
                </c:pt>
                <c:pt idx="3">
                  <c:v>72.42</c:v>
                </c:pt>
                <c:pt idx="4">
                  <c:v>39.34820000000001</c:v>
                </c:pt>
                <c:pt idx="5">
                  <c:v>37.6584</c:v>
                </c:pt>
                <c:pt idx="6">
                  <c:v>70.60869565217379</c:v>
                </c:pt>
                <c:pt idx="7">
                  <c:v>39.34820000000001</c:v>
                </c:pt>
                <c:pt idx="8">
                  <c:v>38.95652173913039</c:v>
                </c:pt>
                <c:pt idx="9">
                  <c:v>38.95652173913039</c:v>
                </c:pt>
                <c:pt idx="10">
                  <c:v>49.91304347826079</c:v>
                </c:pt>
                <c:pt idx="11">
                  <c:v>38.2260869565217</c:v>
                </c:pt>
                <c:pt idx="12">
                  <c:v>78.45500000000001</c:v>
                </c:pt>
                <c:pt idx="13">
                  <c:v>68.799</c:v>
                </c:pt>
                <c:pt idx="14">
                  <c:v>39.48</c:v>
                </c:pt>
                <c:pt idx="15">
                  <c:v>67.2</c:v>
                </c:pt>
                <c:pt idx="16">
                  <c:v>68.799</c:v>
                </c:pt>
                <c:pt idx="17">
                  <c:v>71.82608695652165</c:v>
                </c:pt>
              </c:numCache>
            </c:numRef>
          </c:xVal>
          <c:yVal>
            <c:numRef>
              <c:f>('Type of wave'!$K$3:$K$18,'Type of wave'!$K$20:$K$21)</c:f>
              <c:numCache>
                <c:formatCode>General</c:formatCode>
                <c:ptCount val="18"/>
                <c:pt idx="0">
                  <c:v>0.664</c:v>
                </c:pt>
                <c:pt idx="1">
                  <c:v>0.634</c:v>
                </c:pt>
                <c:pt idx="2">
                  <c:v>0.665</c:v>
                </c:pt>
                <c:pt idx="3">
                  <c:v>0.797</c:v>
                </c:pt>
                <c:pt idx="4">
                  <c:v>0.831</c:v>
                </c:pt>
                <c:pt idx="5">
                  <c:v>0.773</c:v>
                </c:pt>
                <c:pt idx="6">
                  <c:v>0.316521739130434</c:v>
                </c:pt>
                <c:pt idx="7">
                  <c:v>0.753</c:v>
                </c:pt>
                <c:pt idx="8">
                  <c:v>0.748695652173912</c:v>
                </c:pt>
                <c:pt idx="9">
                  <c:v>0.748695652173912</c:v>
                </c:pt>
                <c:pt idx="10">
                  <c:v>0.937391304347825</c:v>
                </c:pt>
                <c:pt idx="11">
                  <c:v>0.712173913043478</c:v>
                </c:pt>
                <c:pt idx="12">
                  <c:v>1.035</c:v>
                </c:pt>
                <c:pt idx="13">
                  <c:v>0.869</c:v>
                </c:pt>
                <c:pt idx="14">
                  <c:v>0.82</c:v>
                </c:pt>
                <c:pt idx="15">
                  <c:v>1.02</c:v>
                </c:pt>
                <c:pt idx="16">
                  <c:v>1.23</c:v>
                </c:pt>
                <c:pt idx="17">
                  <c:v>1.13217391304348</c:v>
                </c:pt>
              </c:numCache>
            </c:numRef>
          </c:yVal>
          <c:smooth val="0"/>
          <c:extLst xmlns:c16r2="http://schemas.microsoft.com/office/drawing/2015/06/chart">
            <c:ext xmlns:c16="http://schemas.microsoft.com/office/drawing/2014/chart" uri="{C3380CC4-5D6E-409C-BE32-E72D297353CC}">
              <c16:uniqueId val="{00000001-2AF5-4EFB-9400-3B348E19298A}"/>
            </c:ext>
          </c:extLst>
        </c:ser>
        <c:dLbls>
          <c:showLegendKey val="0"/>
          <c:showVal val="0"/>
          <c:showCatName val="0"/>
          <c:showSerName val="0"/>
          <c:showPercent val="0"/>
          <c:showBubbleSize val="0"/>
        </c:dLbls>
        <c:axId val="-2067708936"/>
        <c:axId val="-2067714024"/>
      </c:scatterChart>
      <c:valAx>
        <c:axId val="-2067708936"/>
        <c:scaling>
          <c:orientation val="minMax"/>
          <c:max val="100.0"/>
        </c:scaling>
        <c:delete val="0"/>
        <c:axPos val="b"/>
        <c:title>
          <c:tx>
            <c:rich>
              <a:bodyPr rot="0" vert="horz"/>
              <a:lstStyle/>
              <a:p>
                <a:pPr>
                  <a:defRPr sz="2400"/>
                </a:pPr>
                <a:r>
                  <a:rPr lang="en-US" sz="2400"/>
                  <a:t>Wavelength (cm)</a:t>
                </a:r>
              </a:p>
            </c:rich>
          </c:tx>
          <c:layout>
            <c:manualLayout>
              <c:xMode val="edge"/>
              <c:yMode val="edge"/>
              <c:x val="0.303016310482081"/>
              <c:y val="0.891998229266359"/>
            </c:manualLayout>
          </c:layout>
          <c:overlay val="0"/>
        </c:title>
        <c:numFmt formatCode="General" sourceLinked="1"/>
        <c:majorTickMark val="none"/>
        <c:minorTickMark val="none"/>
        <c:tickLblPos val="nextTo"/>
        <c:txPr>
          <a:bodyPr rot="-60000000" vert="horz"/>
          <a:lstStyle/>
          <a:p>
            <a:pPr>
              <a:defRPr sz="2000"/>
            </a:pPr>
            <a:endParaRPr lang="en-US"/>
          </a:p>
        </c:txPr>
        <c:crossAx val="-2067714024"/>
        <c:crosses val="autoZero"/>
        <c:crossBetween val="midCat"/>
      </c:valAx>
      <c:valAx>
        <c:axId val="-2067714024"/>
        <c:scaling>
          <c:orientation val="minMax"/>
        </c:scaling>
        <c:delete val="0"/>
        <c:axPos val="l"/>
        <c:title>
          <c:tx>
            <c:rich>
              <a:bodyPr rot="-5400000" vert="horz"/>
              <a:lstStyle/>
              <a:p>
                <a:pPr>
                  <a:defRPr sz="2400"/>
                </a:pPr>
                <a:r>
                  <a:rPr lang="en-US" sz="2400"/>
                  <a:t>Wave speed (m/s)</a:t>
                </a:r>
              </a:p>
            </c:rich>
          </c:tx>
          <c:layout>
            <c:manualLayout>
              <c:xMode val="edge"/>
              <c:yMode val="edge"/>
              <c:x val="0.0793960214340297"/>
              <c:y val="0.241263022991505"/>
            </c:manualLayout>
          </c:layout>
          <c:overlay val="0"/>
        </c:title>
        <c:numFmt formatCode="General" sourceLinked="1"/>
        <c:majorTickMark val="none"/>
        <c:minorTickMark val="none"/>
        <c:tickLblPos val="nextTo"/>
        <c:txPr>
          <a:bodyPr rot="-60000000" vert="horz"/>
          <a:lstStyle/>
          <a:p>
            <a:pPr>
              <a:defRPr sz="2000"/>
            </a:pPr>
            <a:endParaRPr lang="en-US"/>
          </a:p>
        </c:txPr>
        <c:crossAx val="-2067708936"/>
        <c:crosses val="autoZero"/>
        <c:crossBetween val="midCat"/>
        <c:majorUnit val="1.0"/>
      </c:valAx>
    </c:plotArea>
    <c:legend>
      <c:legendPos val="r"/>
      <c:layout>
        <c:manualLayout>
          <c:xMode val="edge"/>
          <c:yMode val="edge"/>
          <c:x val="0.722207764053932"/>
          <c:y val="0.366987933537661"/>
          <c:w val="0.257720552113546"/>
          <c:h val="0.191954901604064"/>
        </c:manualLayout>
      </c:layout>
      <c:overlay val="0"/>
      <c:txPr>
        <a:bodyPr/>
        <a:lstStyle/>
        <a:p>
          <a:pPr>
            <a:defRPr sz="1600"/>
          </a:pPr>
          <a:endParaRPr lang="en-US"/>
        </a:p>
      </c:txPr>
    </c:legend>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7CA36-53D9-D647-8460-C8BF1ED014E8}" type="datetimeFigureOut">
              <a:rPr lang="en-US" smtClean="0"/>
              <a:t>9/7/18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9C7C1-EC0B-794A-A3B0-C40A4EE050D6}" type="slidenum">
              <a:rPr lang="en-US" smtClean="0"/>
              <a:t>‹#›</a:t>
            </a:fld>
            <a:endParaRPr lang="en-US" dirty="0"/>
          </a:p>
        </p:txBody>
      </p:sp>
    </p:spTree>
    <p:extLst>
      <p:ext uri="{BB962C8B-B14F-4D97-AF65-F5344CB8AC3E}">
        <p14:creationId xmlns:p14="http://schemas.microsoft.com/office/powerpoint/2010/main" val="2093422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I am (NAME).</a:t>
            </a:r>
            <a:r>
              <a:rPr lang="en-US" baseline="0" dirty="0" smtClean="0"/>
              <a:t> I am in _____ grade at ____________ Middle School and I’ve been an Ocean Leader with Ocean Discovery Institute for _________ years. As future scientists, we know it’s important to share the results from science research projects, so thank you for meeting with us today! Today we will present on our research “Making Waves: Developing Innovative Ways to Studying the Movement of Waves”.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AE9C7C1-EC0B-794A-A3B0-C40A4EE050D6}" type="slidenum">
              <a:rPr lang="en-US" smtClean="0"/>
              <a:t>1</a:t>
            </a:fld>
            <a:endParaRPr lang="en-US" dirty="0"/>
          </a:p>
        </p:txBody>
      </p:sp>
    </p:spTree>
    <p:extLst>
      <p:ext uri="{BB962C8B-B14F-4D97-AF65-F5344CB8AC3E}">
        <p14:creationId xmlns:p14="http://schemas.microsoft.com/office/powerpoint/2010/main" val="1434239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We’ll start the research</a:t>
            </a:r>
            <a:r>
              <a:rPr lang="en-US" baseline="0" dirty="0" smtClean="0"/>
              <a:t> question that was guiding our project</a:t>
            </a:r>
            <a:r>
              <a:rPr lang="en-US" dirty="0" smtClean="0"/>
              <a:t>: How do wave tank experiments and theoretical models allow us to make predictions about waves in the ocean?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chose to approach this question in two parts.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9C7C1-EC0B-794A-A3B0-C40A4EE050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472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first question was “How is wave speed related to wave properties in wave tank simulations?” </a:t>
            </a:r>
          </a:p>
          <a:p>
            <a:endParaRPr lang="en-US" baseline="0" dirty="0" smtClean="0"/>
          </a:p>
          <a:p>
            <a:r>
              <a:rPr lang="en-US" baseline="0" dirty="0" smtClean="0"/>
              <a:t>We addressed this question first, and then used the results to inform our second question, which was “How well do our theoretical predictions of a wave compare with waves generated in the tank?”</a:t>
            </a:r>
          </a:p>
          <a:p>
            <a:endParaRPr lang="en-US" baseline="0" dirty="0" smtClean="0"/>
          </a:p>
          <a:p>
            <a:r>
              <a:rPr lang="en-US" baseline="0" dirty="0" smtClean="0"/>
              <a:t>Next, we’ll explain our methods and results for these questions one at a time.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AE9C7C1-EC0B-794A-A3B0-C40A4EE050D6}" type="slidenum">
              <a:rPr lang="en-US" smtClean="0"/>
              <a:t>11</a:t>
            </a:fld>
            <a:endParaRPr lang="en-US"/>
          </a:p>
        </p:txBody>
      </p:sp>
    </p:spTree>
    <p:extLst>
      <p:ext uri="{BB962C8B-B14F-4D97-AF65-F5344CB8AC3E}">
        <p14:creationId xmlns:p14="http://schemas.microsoft.com/office/powerpoint/2010/main" val="4101478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order to determine how wave speed is related to wave properties in wave tank simulations, first, we obtained images of waves we generated at the wave tank.</a:t>
            </a:r>
          </a:p>
          <a:p>
            <a:endParaRPr lang="en-US" baseline="0" dirty="0" smtClean="0"/>
          </a:p>
        </p:txBody>
      </p:sp>
      <p:sp>
        <p:nvSpPr>
          <p:cNvPr id="4" name="Slide Number Placeholder 3"/>
          <p:cNvSpPr>
            <a:spLocks noGrp="1"/>
          </p:cNvSpPr>
          <p:nvPr>
            <p:ph type="sldNum" sz="quarter" idx="10"/>
          </p:nvPr>
        </p:nvSpPr>
        <p:spPr/>
        <p:txBody>
          <a:bodyPr/>
          <a:lstStyle/>
          <a:p>
            <a:fld id="{2AE9C7C1-EC0B-794A-A3B0-C40A4EE050D6}" type="slidenum">
              <a:rPr lang="en-US" smtClean="0"/>
              <a:t>12</a:t>
            </a:fld>
            <a:endParaRPr lang="en-US"/>
          </a:p>
        </p:txBody>
      </p:sp>
    </p:spTree>
    <p:extLst>
      <p:ext uri="{BB962C8B-B14F-4D97-AF65-F5344CB8AC3E}">
        <p14:creationId xmlns:p14="http://schemas.microsoft.com/office/powerpoint/2010/main" val="3371275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a:t>
            </a:r>
            <a:r>
              <a:rPr lang="en-US" baseline="0" dirty="0" smtClean="0"/>
              <a:t> calculated 3 properties of the wave in the image: wavelength, amplitude, and water depth. </a:t>
            </a:r>
          </a:p>
          <a:p>
            <a:endParaRPr lang="en-US" baseline="0" dirty="0" smtClean="0"/>
          </a:p>
          <a:p>
            <a:r>
              <a:rPr lang="en-US" baseline="0" dirty="0" smtClean="0"/>
              <a:t>To do this, we first aligned rulers on the image to get either the x-position or y-position of certain properties. </a:t>
            </a:r>
          </a:p>
          <a:p>
            <a:endParaRPr lang="en-US" baseline="0" dirty="0" smtClean="0"/>
          </a:p>
          <a:p>
            <a:r>
              <a:rPr lang="en-US" baseline="0" dirty="0" smtClean="0"/>
              <a:t>Then, to better understand these properties, we calculated them by hand. Once we were familiar, we used the R coding platform to complete this step automatically, which is</a:t>
            </a:r>
            <a:r>
              <a:rPr lang="en-US" baseline="0" dirty="0" smtClean="0">
                <a:sym typeface="Wingdings" panose="05000000000000000000" pitchFamily="2" charset="2"/>
              </a:rPr>
              <a:t> much faster!</a:t>
            </a:r>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13</a:t>
            </a:fld>
            <a:endParaRPr lang="en-US" dirty="0"/>
          </a:p>
        </p:txBody>
      </p:sp>
    </p:spTree>
    <p:extLst>
      <p:ext uri="{BB962C8B-B14F-4D97-AF65-F5344CB8AC3E}">
        <p14:creationId xmlns:p14="http://schemas.microsoft.com/office/powerpoint/2010/main" val="3798400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used</a:t>
            </a:r>
            <a:r>
              <a:rPr lang="en-US" baseline="0" dirty="0" smtClean="0"/>
              <a:t> R to</a:t>
            </a:r>
            <a:r>
              <a:rPr lang="en-US" dirty="0" smtClean="0"/>
              <a:t> create our theoretical wave model from all those measurements. Do</a:t>
            </a:r>
            <a:r>
              <a:rPr lang="en-US" baseline="0" dirty="0" smtClean="0"/>
              <a:t> you see the purple line in the shape of a wave? That purple line is the theoretical model we created from extracting data from the original image. </a:t>
            </a:r>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14</a:t>
            </a:fld>
            <a:endParaRPr lang="en-US" dirty="0"/>
          </a:p>
        </p:txBody>
      </p:sp>
    </p:spTree>
    <p:extLst>
      <p:ext uri="{BB962C8B-B14F-4D97-AF65-F5344CB8AC3E}">
        <p14:creationId xmlns:p14="http://schemas.microsoft.com/office/powerpoint/2010/main" val="3358282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we did all this in order to calculate wave speed. </a:t>
            </a:r>
          </a:p>
          <a:p>
            <a:endParaRPr lang="en-US" baseline="0" dirty="0" smtClean="0"/>
          </a:p>
          <a:p>
            <a:r>
              <a:rPr lang="en-US" baseline="0" dirty="0" smtClean="0"/>
              <a:t>So, in our final step, w</a:t>
            </a:r>
            <a:r>
              <a:rPr lang="en-US" dirty="0" smtClean="0"/>
              <a:t>e analyzed a set of five images taken from the wave</a:t>
            </a:r>
            <a:r>
              <a:rPr lang="en-US" baseline="0" dirty="0" smtClean="0"/>
              <a:t> tank, taken very quickly – only </a:t>
            </a:r>
            <a:r>
              <a:rPr lang="en-US" dirty="0" smtClean="0"/>
              <a:t>0.1 seconds</a:t>
            </a:r>
            <a:r>
              <a:rPr lang="en-US" baseline="0" dirty="0" smtClean="0"/>
              <a:t> apart. We tracked the wave crests between images – the blue arrows show how the crest has moved from image 1 to image 2. This allowed us to calculate wave speed. </a:t>
            </a:r>
          </a:p>
          <a:p>
            <a:endParaRPr lang="en-US" baseline="0" dirty="0" smtClean="0"/>
          </a:p>
          <a:p>
            <a:r>
              <a:rPr lang="en-US" baseline="0" dirty="0" smtClean="0"/>
              <a:t>We matched our theoretical model – again, shown here as the purple line – to each image, which allowed us to track the distance traveled by one wave crest.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15</a:t>
            </a:fld>
            <a:endParaRPr lang="en-US" dirty="0"/>
          </a:p>
        </p:txBody>
      </p:sp>
    </p:spTree>
    <p:extLst>
      <p:ext uri="{BB962C8B-B14F-4D97-AF65-F5344CB8AC3E}">
        <p14:creationId xmlns:p14="http://schemas.microsoft.com/office/powerpoint/2010/main" val="620490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can look at the results for our first question, which was how wave speed is related to wave properties in the wave tank. </a:t>
            </a:r>
            <a:endParaRPr lang="en-US" dirty="0" smtClean="0"/>
          </a:p>
          <a:p>
            <a:endParaRPr lang="en-US" dirty="0" smtClean="0"/>
          </a:p>
          <a:p>
            <a:r>
              <a:rPr lang="en-US" dirty="0" smtClean="0"/>
              <a:t>This</a:t>
            </a:r>
            <a:r>
              <a:rPr lang="en-US" baseline="0" dirty="0" smtClean="0"/>
              <a:t> graph</a:t>
            </a:r>
            <a:r>
              <a:rPr lang="en-US" dirty="0" smtClean="0"/>
              <a:t> shows</a:t>
            </a:r>
            <a:r>
              <a:rPr lang="en-US" baseline="0" dirty="0" smtClean="0"/>
              <a:t> the data we collected of how wave length is related to wave speed. </a:t>
            </a:r>
            <a:r>
              <a:rPr lang="en-US" dirty="0" smtClean="0"/>
              <a:t>The x axis</a:t>
            </a:r>
            <a:r>
              <a:rPr lang="en-US" baseline="0" dirty="0" smtClean="0"/>
              <a:t> shows wavelength, and the y axis shows wave speed. The blue dots are each individual waves.</a:t>
            </a:r>
          </a:p>
          <a:p>
            <a:endParaRPr lang="en-US" baseline="0" dirty="0" smtClean="0"/>
          </a:p>
          <a:p>
            <a:r>
              <a:rPr lang="en-US" dirty="0" smtClean="0"/>
              <a:t>The trend you can see here is that as </a:t>
            </a:r>
            <a:r>
              <a:rPr lang="en-US" baseline="0" dirty="0" smtClean="0"/>
              <a:t>wavelength increases, wave speed also increases. </a:t>
            </a:r>
          </a:p>
          <a:p>
            <a:endParaRPr lang="en-US" baseline="0" dirty="0" smtClean="0"/>
          </a:p>
          <a:p>
            <a:endParaRPr lang="en-US" baseline="0" dirty="0" smtClean="0"/>
          </a:p>
          <a:p>
            <a:endParaRPr lang="en-US" baseline="0" dirty="0" smtClean="0"/>
          </a:p>
          <a:p>
            <a:r>
              <a:rPr lang="en-US" baseline="0" dirty="0" smtClean="0"/>
              <a:t>We used this information to help answer our second research question.</a:t>
            </a:r>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16</a:t>
            </a:fld>
            <a:endParaRPr lang="en-US" dirty="0"/>
          </a:p>
        </p:txBody>
      </p:sp>
    </p:spTree>
    <p:extLst>
      <p:ext uri="{BB962C8B-B14F-4D97-AF65-F5344CB8AC3E}">
        <p14:creationId xmlns:p14="http://schemas.microsoft.com/office/powerpoint/2010/main" val="156513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We’ve just explained how we answered the first question.</a:t>
            </a:r>
          </a:p>
          <a:p>
            <a:endParaRPr lang="en-US" baseline="0" dirty="0" smtClean="0"/>
          </a:p>
          <a:p>
            <a:r>
              <a:rPr lang="en-US" baseline="0" dirty="0" smtClean="0"/>
              <a:t>Now, we’ll address our second question, which was how well do our theoretical predictions of a wave compare with waves generated in the tank?</a:t>
            </a:r>
          </a:p>
          <a:p>
            <a:endParaRPr lang="en-US" baseline="0" dirty="0" smtClean="0"/>
          </a:p>
        </p:txBody>
      </p:sp>
      <p:sp>
        <p:nvSpPr>
          <p:cNvPr id="4" name="Slide Number Placeholder 3"/>
          <p:cNvSpPr>
            <a:spLocks noGrp="1"/>
          </p:cNvSpPr>
          <p:nvPr>
            <p:ph type="sldNum" sz="quarter" idx="10"/>
          </p:nvPr>
        </p:nvSpPr>
        <p:spPr/>
        <p:txBody>
          <a:bodyPr/>
          <a:lstStyle/>
          <a:p>
            <a:fld id="{2AE9C7C1-EC0B-794A-A3B0-C40A4EE050D6}" type="slidenum">
              <a:rPr lang="en-US" smtClean="0"/>
              <a:t>17</a:t>
            </a:fld>
            <a:endParaRPr lang="en-US"/>
          </a:p>
        </p:txBody>
      </p:sp>
    </p:spTree>
    <p:extLst>
      <p:ext uri="{BB962C8B-B14F-4D97-AF65-F5344CB8AC3E}">
        <p14:creationId xmlns:p14="http://schemas.microsoft.com/office/powerpoint/2010/main" val="3499930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how we made that comparison between the observations</a:t>
            </a:r>
            <a:r>
              <a:rPr lang="en-US" baseline="0" dirty="0" smtClean="0"/>
              <a:t> from wave tank to our theoretical wave model. </a:t>
            </a:r>
            <a:endParaRPr lang="en-US" dirty="0" smtClean="0"/>
          </a:p>
          <a:p>
            <a:endParaRPr lang="en-US" dirty="0" smtClean="0"/>
          </a:p>
          <a:p>
            <a:r>
              <a:rPr lang="en-US" dirty="0" smtClean="0"/>
              <a:t>Before</a:t>
            </a:r>
            <a:r>
              <a:rPr lang="en-US" baseline="0" dirty="0" smtClean="0"/>
              <a:t> I explain the graph, it’s important to know how we determined the theoretical wave speed for our model to use in our comparison. Our partner scientist, Jessica, determined the correct equation to use based on the properties of the waves from the wave tank.</a:t>
            </a:r>
            <a:endParaRPr lang="en-US" dirty="0" smtClean="0"/>
          </a:p>
          <a:p>
            <a:endParaRPr lang="en-US" dirty="0" smtClean="0"/>
          </a:p>
          <a:p>
            <a:r>
              <a:rPr lang="en-US" baseline="0" dirty="0" smtClean="0"/>
              <a:t>Then we compared our theoretical wave speed (represented by the black line) to our observed wave speeds. And as you can see, the fit looks relatively good. It shows that as you increase wavelength, wave speed increases. Some of our points sit right on top of the line, while others don’t. </a:t>
            </a:r>
          </a:p>
          <a:p>
            <a:endParaRPr lang="en-US" baseline="0" dirty="0" smtClean="0"/>
          </a:p>
          <a:p>
            <a:r>
              <a:rPr lang="en-US" baseline="0" dirty="0" smtClean="0"/>
              <a:t>Next, we’ll explain some theories of why some of the observed waves don’t match the model. </a:t>
            </a:r>
          </a:p>
          <a:p>
            <a:endParaRPr lang="en-US" baseline="0" dirty="0" smtClean="0"/>
          </a:p>
          <a:p>
            <a:endParaRPr lang="en-US" sz="1200" kern="1200" baseline="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18</a:t>
            </a:fld>
            <a:endParaRPr lang="en-US" dirty="0"/>
          </a:p>
        </p:txBody>
      </p:sp>
    </p:spTree>
    <p:extLst>
      <p:ext uri="{BB962C8B-B14F-4D97-AF65-F5344CB8AC3E}">
        <p14:creationId xmlns:p14="http://schemas.microsoft.com/office/powerpoint/2010/main" val="557630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the coding software was complicated to learn. We became familiar with it over time, but we’re sure we’d become more comfortable using R with even more time to practice.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we had only 16 observed waves in our dataset. We think that increasing the number and types of waves would improve our understanding of the model’s accuracy.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we conducted this project in groups and some groups may have taken different approaches to analyzing the waves. We think having more consistency between groups would also improve our understanding.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AE9C7C1-EC0B-794A-A3B0-C40A4EE050D6}" type="slidenum">
              <a:rPr lang="en-US" smtClean="0"/>
              <a:t>19</a:t>
            </a:fld>
            <a:endParaRPr lang="en-US" dirty="0"/>
          </a:p>
        </p:txBody>
      </p:sp>
    </p:spTree>
    <p:extLst>
      <p:ext uri="{BB962C8B-B14F-4D97-AF65-F5344CB8AC3E}">
        <p14:creationId xmlns:p14="http://schemas.microsoft.com/office/powerpoint/2010/main" val="1022836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a:t>
            </a:r>
            <a:r>
              <a:rPr lang="en-US" baseline="0" dirty="0" smtClean="0"/>
              <a:t> our talk will go today. First, we’ll highlight our science partners and our fellow students. </a:t>
            </a:r>
          </a:p>
          <a:p>
            <a:endParaRPr lang="en-US" baseline="0" dirty="0" smtClean="0"/>
          </a:p>
          <a:p>
            <a:r>
              <a:rPr lang="en-US" baseline="0" dirty="0" smtClean="0"/>
              <a:t>Then we’ll move into our research project. We’ll talk about the purpose of it, our research questions, </a:t>
            </a:r>
            <a:r>
              <a:rPr lang="en-US" baseline="0" smtClean="0"/>
              <a:t>our methods, </a:t>
            </a:r>
            <a:r>
              <a:rPr lang="en-US" baseline="0" dirty="0" smtClean="0"/>
              <a:t>and then discuss our results. Lastly, we’ll finish with our own reflections.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9C7C1-EC0B-794A-A3B0-C40A4EE050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50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close with a summary of our main takeaways.</a:t>
            </a:r>
          </a:p>
          <a:p>
            <a:endParaRPr lang="en-US" dirty="0" smtClean="0"/>
          </a:p>
          <a:p>
            <a:r>
              <a:rPr lang="en-US" dirty="0" smtClean="0"/>
              <a:t>First, you’ll remember that we</a:t>
            </a:r>
            <a:r>
              <a:rPr lang="en-US" baseline="0" dirty="0" smtClean="0"/>
              <a:t> wanted to create a tool for people to access the wave tank’s usefulness when they are offsite. </a:t>
            </a:r>
          </a:p>
          <a:p>
            <a:endParaRPr lang="en-US" baseline="0" dirty="0" smtClean="0"/>
          </a:p>
          <a:p>
            <a:r>
              <a:rPr lang="en-US" baseline="0" dirty="0" smtClean="0"/>
              <a:t>From our efforts to create a theoretical wave model, we have now produced a tool that can simulate the wave tank experience.</a:t>
            </a:r>
          </a:p>
          <a:p>
            <a:endParaRPr lang="en-US" baseline="0" dirty="0" smtClean="0"/>
          </a:p>
          <a:p>
            <a:r>
              <a:rPr lang="en-US" baseline="0" dirty="0" smtClean="0"/>
              <a:t>Second, the project we conducted can be replicated with other students groups who are interested in building coding skills while learning about the ocean. </a:t>
            </a:r>
          </a:p>
          <a:p>
            <a:endParaRPr lang="en-US" baseline="0" dirty="0" smtClean="0"/>
          </a:p>
          <a:p>
            <a:r>
              <a:rPr lang="en-US" baseline="0" dirty="0" smtClean="0"/>
              <a:t>Lastly, this experience helped us understand the different ways that oceanographers can study waves. </a:t>
            </a:r>
          </a:p>
          <a:p>
            <a:endParaRPr lang="en-US" baseline="0" dirty="0" smtClean="0"/>
          </a:p>
        </p:txBody>
      </p:sp>
      <p:sp>
        <p:nvSpPr>
          <p:cNvPr id="4" name="Slide Number Placeholder 3"/>
          <p:cNvSpPr>
            <a:spLocks noGrp="1"/>
          </p:cNvSpPr>
          <p:nvPr>
            <p:ph type="sldNum" sz="quarter" idx="10"/>
          </p:nvPr>
        </p:nvSpPr>
        <p:spPr/>
        <p:txBody>
          <a:bodyPr/>
          <a:lstStyle/>
          <a:p>
            <a:fld id="{2AE9C7C1-EC0B-794A-A3B0-C40A4EE050D6}" type="slidenum">
              <a:rPr lang="en-US" smtClean="0"/>
              <a:t>20</a:t>
            </a:fld>
            <a:endParaRPr lang="en-US" dirty="0"/>
          </a:p>
        </p:txBody>
      </p:sp>
    </p:spTree>
    <p:extLst>
      <p:ext uri="{BB962C8B-B14F-4D97-AF65-F5344CB8AC3E}">
        <p14:creationId xmlns:p14="http://schemas.microsoft.com/office/powerpoint/2010/main" val="1184080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could happen next?</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theoretical wave we created in this project doesn’t move on its own. One interesting next step would be to create an automated wave that moves on its own using the R coding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We could then use that automated wave model to answer simple wave questions without accessing the tank, like how do waves affect the movement of particles, such as plankton, in the water column?</a:t>
            </a:r>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21</a:t>
            </a:fld>
            <a:endParaRPr lang="en-US" dirty="0"/>
          </a:p>
        </p:txBody>
      </p:sp>
    </p:spTree>
    <p:extLst>
      <p:ext uri="{BB962C8B-B14F-4D97-AF65-F5344CB8AC3E}">
        <p14:creationId xmlns:p14="http://schemas.microsoft.com/office/powerpoint/2010/main" val="1939958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Lastly, we want to take the time to reflect on our experience in the program this year</a:t>
            </a:r>
            <a:r>
              <a:rPr lang="en-US" baseline="0" dirty="0" smtClean="0"/>
              <a:t> and what our favorite moments were. </a:t>
            </a:r>
            <a:endParaRPr lang="en-US" dirty="0" smtClean="0"/>
          </a:p>
          <a:p>
            <a:endParaRPr lang="en-US" dirty="0" smtClean="0"/>
          </a:p>
          <a:p>
            <a:r>
              <a:rPr lang="en-US" dirty="0" smtClean="0"/>
              <a:t>To begin, here</a:t>
            </a:r>
            <a:r>
              <a:rPr lang="en-US" baseline="0" dirty="0" smtClean="0"/>
              <a:t> are a</a:t>
            </a:r>
            <a:r>
              <a:rPr lang="en-US" dirty="0" smtClean="0"/>
              <a:t> few of our mazes that we created in</a:t>
            </a:r>
            <a:r>
              <a:rPr lang="en-US" baseline="0" dirty="0" smtClean="0"/>
              <a:t> the fall when we were learning how to code! We created barriers to make it harder for the user to get the running man to the finish flags. We played this in groups of two. There was one person who played the architect and had to describe to the player the layout of the map, which was all blacked out. Then the player has to decide in what direction the running man moves. If the player incorrectly inputs the move and the running man hits a wall, game over! But if they make it to the flags without touching any walls, they win!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22</a:t>
            </a:fld>
            <a:endParaRPr lang="en-US" dirty="0"/>
          </a:p>
        </p:txBody>
      </p:sp>
    </p:spTree>
    <p:extLst>
      <p:ext uri="{BB962C8B-B14F-4D97-AF65-F5344CB8AC3E}">
        <p14:creationId xmlns:p14="http://schemas.microsoft.com/office/powerpoint/2010/main" val="404616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a:t>
            </a:r>
            <a:r>
              <a:rPr lang="en-US" baseline="0" dirty="0" smtClean="0"/>
              <a:t>, we wanted to conclude with our favorite moments. </a:t>
            </a:r>
          </a:p>
          <a:p>
            <a:endParaRPr lang="en-US" baseline="0" dirty="0" smtClean="0"/>
          </a:p>
          <a:p>
            <a:r>
              <a:rPr lang="en-US" baseline="0" dirty="0" smtClean="0"/>
              <a:t>*Go down the line with the following prompts until finished*</a:t>
            </a:r>
          </a:p>
          <a:p>
            <a:endParaRPr lang="en-US" dirty="0" smtClean="0"/>
          </a:p>
          <a:p>
            <a:r>
              <a:rPr lang="en-US" dirty="0" smtClean="0"/>
              <a:t>My favorite moment during the</a:t>
            </a:r>
            <a:r>
              <a:rPr lang="en-US" baseline="0" dirty="0" smtClean="0"/>
              <a:t> science project was…..</a:t>
            </a:r>
          </a:p>
          <a:p>
            <a:endParaRPr lang="en-US" baseline="0" dirty="0" smtClean="0"/>
          </a:p>
          <a:p>
            <a:r>
              <a:rPr lang="en-US" baseline="0" dirty="0" smtClean="0"/>
              <a:t>My favorite moment during the whole program was….</a:t>
            </a:r>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23</a:t>
            </a:fld>
            <a:endParaRPr lang="en-US" dirty="0"/>
          </a:p>
        </p:txBody>
      </p:sp>
    </p:spTree>
    <p:extLst>
      <p:ext uri="{BB962C8B-B14F-4D97-AF65-F5344CB8AC3E}">
        <p14:creationId xmlns:p14="http://schemas.microsoft.com/office/powerpoint/2010/main" val="334668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questions?</a:t>
            </a:r>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24</a:t>
            </a:fld>
            <a:endParaRPr lang="en-US" dirty="0"/>
          </a:p>
        </p:txBody>
      </p:sp>
    </p:spTree>
    <p:extLst>
      <p:ext uri="{BB962C8B-B14F-4D97-AF65-F5344CB8AC3E}">
        <p14:creationId xmlns:p14="http://schemas.microsoft.com/office/powerpoint/2010/main" val="111931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primary partners for this work were Dr. Peter Franks</a:t>
            </a:r>
            <a:r>
              <a:rPr lang="en-US" baseline="0" dirty="0" smtClean="0"/>
              <a:t> and Jessica Garwood, a PhD candidate, from Scripps Institution of Oceanography. </a:t>
            </a:r>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3</a:t>
            </a:fld>
            <a:endParaRPr lang="en-US" dirty="0"/>
          </a:p>
        </p:txBody>
      </p:sp>
    </p:spTree>
    <p:extLst>
      <p:ext uri="{BB962C8B-B14F-4D97-AF65-F5344CB8AC3E}">
        <p14:creationId xmlns:p14="http://schemas.microsoft.com/office/powerpoint/2010/main" val="340582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completed this project with 28</a:t>
            </a:r>
            <a:r>
              <a:rPr lang="en-US" baseline="0" dirty="0" smtClean="0"/>
              <a:t> student co-authors pictured here. </a:t>
            </a:r>
            <a:r>
              <a:rPr lang="en-US" dirty="0" smtClean="0"/>
              <a:t>We consist of 20</a:t>
            </a:r>
            <a:r>
              <a:rPr lang="en-US" baseline="0" dirty="0" smtClean="0"/>
              <a:t> Ocean Leaders from two middle schools in City Heights, Wilson Middle School and Monroe Clark Middle School. We’re also joined by 8 high school mentors from Hoover High School who are also Ocean Leaders themselves and all of them have gone through this program before! </a:t>
            </a:r>
          </a:p>
          <a:p>
            <a:endParaRPr lang="en-US" baseline="0" dirty="0" smtClean="0"/>
          </a:p>
          <a:p>
            <a:r>
              <a:rPr lang="en-US" baseline="0" dirty="0" smtClean="0"/>
              <a:t>My name is _____________ and I am a _________ grader at (SCHOOL). </a:t>
            </a:r>
          </a:p>
          <a:p>
            <a:endParaRPr lang="en-US" baseline="0" dirty="0" smtClean="0"/>
          </a:p>
          <a:p>
            <a:r>
              <a:rPr lang="en-US" baseline="0" dirty="0" smtClean="0"/>
              <a:t>**Keep going down the line until everyone finishes introducing themselves. **</a:t>
            </a:r>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4</a:t>
            </a:fld>
            <a:endParaRPr lang="en-US" dirty="0"/>
          </a:p>
        </p:txBody>
      </p:sp>
    </p:spTree>
    <p:extLst>
      <p:ext uri="{BB962C8B-B14F-4D97-AF65-F5344CB8AC3E}">
        <p14:creationId xmlns:p14="http://schemas.microsoft.com/office/powerpoint/2010/main" val="95359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what did we do for our research project this year?</a:t>
            </a:r>
          </a:p>
          <a:p>
            <a:endParaRPr lang="en-US" baseline="0" dirty="0" smtClean="0"/>
          </a:p>
          <a:p>
            <a:r>
              <a:rPr lang="en-US" baseline="0" dirty="0" smtClean="0"/>
              <a:t>We looked at WAVES! Waves are really complex, and many different groups of scientists want to learn about them for different reasons. There are also a number of ways to actually study waves. </a:t>
            </a:r>
          </a:p>
        </p:txBody>
      </p:sp>
      <p:sp>
        <p:nvSpPr>
          <p:cNvPr id="4" name="Slide Number Placeholder 3"/>
          <p:cNvSpPr>
            <a:spLocks noGrp="1"/>
          </p:cNvSpPr>
          <p:nvPr>
            <p:ph type="sldNum" sz="quarter" idx="10"/>
          </p:nvPr>
        </p:nvSpPr>
        <p:spPr/>
        <p:txBody>
          <a:bodyPr/>
          <a:lstStyle/>
          <a:p>
            <a:fld id="{2AE9C7C1-EC0B-794A-A3B0-C40A4EE050D6}" type="slidenum">
              <a:rPr lang="en-US" smtClean="0"/>
              <a:t>5</a:t>
            </a:fld>
            <a:endParaRPr lang="en-US" dirty="0"/>
          </a:p>
        </p:txBody>
      </p:sp>
    </p:spTree>
    <p:extLst>
      <p:ext uri="{BB962C8B-B14F-4D97-AF65-F5344CB8AC3E}">
        <p14:creationId xmlns:p14="http://schemas.microsoft.com/office/powerpoint/2010/main" val="411480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way is by using sensors in</a:t>
            </a:r>
            <a:r>
              <a:rPr lang="en-US" baseline="0" dirty="0" smtClean="0"/>
              <a:t> the water that collect wave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Scientists can use sensors in many places, including on piers such as the Scripps pier, or on robots that collect data remotely, or on research ships. </a:t>
            </a:r>
          </a:p>
          <a:p>
            <a:endParaRPr lang="en-US" baseline="0" dirty="0" smtClean="0"/>
          </a:p>
        </p:txBody>
      </p:sp>
      <p:sp>
        <p:nvSpPr>
          <p:cNvPr id="4" name="Slide Number Placeholder 3"/>
          <p:cNvSpPr>
            <a:spLocks noGrp="1"/>
          </p:cNvSpPr>
          <p:nvPr>
            <p:ph type="sldNum" sz="quarter" idx="10"/>
          </p:nvPr>
        </p:nvSpPr>
        <p:spPr/>
        <p:txBody>
          <a:bodyPr/>
          <a:lstStyle/>
          <a:p>
            <a:fld id="{2AE9C7C1-EC0B-794A-A3B0-C40A4EE050D6}" type="slidenum">
              <a:rPr lang="en-US" smtClean="0"/>
              <a:t>6</a:t>
            </a:fld>
            <a:endParaRPr lang="en-US" dirty="0"/>
          </a:p>
        </p:txBody>
      </p:sp>
    </p:spTree>
    <p:extLst>
      <p:ext uri="{BB962C8B-B14F-4D97-AF65-F5344CB8AC3E}">
        <p14:creationId xmlns:p14="http://schemas.microsoft.com/office/powerpoint/2010/main" val="3633246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way to study waves is through observations. They can observe waves onshore, in the water, or by models of waves as shown in this wave tank here. </a:t>
            </a:r>
          </a:p>
          <a:p>
            <a:endParaRPr lang="en-US" baseline="0" dirty="0" smtClean="0"/>
          </a:p>
          <a:p>
            <a:r>
              <a:rPr lang="en-US" baseline="0" dirty="0" smtClean="0"/>
              <a:t>I want to bring you attention to the last photo there. This is of the wave tank at Scripps, and what’s amazing is that we get to work with that this year! </a:t>
            </a:r>
          </a:p>
          <a:p>
            <a:r>
              <a:rPr lang="en-US" baseline="0" dirty="0" smtClean="0"/>
              <a:t> </a:t>
            </a:r>
          </a:p>
          <a:p>
            <a:r>
              <a:rPr lang="en-US" baseline="0" dirty="0" smtClean="0"/>
              <a:t>I’ll show you a larger picture in just a second.  </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2AE9C7C1-EC0B-794A-A3B0-C40A4EE050D6}" type="slidenum">
              <a:rPr lang="en-US" smtClean="0"/>
              <a:t>7</a:t>
            </a:fld>
            <a:endParaRPr lang="en-US" dirty="0"/>
          </a:p>
        </p:txBody>
      </p:sp>
    </p:spTree>
    <p:extLst>
      <p:ext uri="{BB962C8B-B14F-4D97-AF65-F5344CB8AC3E}">
        <p14:creationId xmlns:p14="http://schemas.microsoft.com/office/powerpoint/2010/main" val="2419350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wave tank is located at Scripps Institution of Oceanography. It’s 44 meters long, 2 meters wide and 2.5 meters deep. Many different people use the tank. There are students and faculty at SIO, tour groups of students from other colleges as well as middle and high school students from around San Diego County, and even scientists from around the world use this tank!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Still, there can be barriers for people who wish to use the tank. Visitors can only use it when a trained operator is there. It’s also only useful for people who can visit it in person. So, how can more people experience the usefulness of the wave tank?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That is the issue we addressed this year. We want to provide a package that can be accessed off site so people can get the wave tank experience without actually being at the wave tank!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8</a:t>
            </a:fld>
            <a:endParaRPr lang="en-US"/>
          </a:p>
        </p:txBody>
      </p:sp>
    </p:spTree>
    <p:extLst>
      <p:ext uri="{BB962C8B-B14F-4D97-AF65-F5344CB8AC3E}">
        <p14:creationId xmlns:p14="http://schemas.microsoft.com/office/powerpoint/2010/main" val="2860982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did we do? This slide shows the four main parts of our project,</a:t>
            </a:r>
            <a:r>
              <a:rPr lang="en-US" baseline="0" dirty="0" smtClean="0"/>
              <a:t> and we’ll explain each in more detail later.</a:t>
            </a:r>
          </a:p>
          <a:p>
            <a:endParaRPr lang="en-US" baseline="0" dirty="0" smtClean="0"/>
          </a:p>
          <a:p>
            <a:r>
              <a:rPr lang="en-US" dirty="0" smtClean="0"/>
              <a:t>First we learned how to code using a coding platform</a:t>
            </a:r>
            <a:r>
              <a:rPr lang="en-US" baseline="0" dirty="0" smtClean="0"/>
              <a:t> called R</a:t>
            </a:r>
            <a:r>
              <a:rPr lang="en-US" dirty="0" smtClean="0"/>
              <a:t>! </a:t>
            </a:r>
            <a:r>
              <a:rPr lang="en-US" baseline="0" dirty="0" smtClean="0"/>
              <a:t>We learned to do things like move objects across a grid, create shapes with different colors, and we even created our own maze! </a:t>
            </a:r>
          </a:p>
          <a:p>
            <a:endParaRPr lang="en-US" baseline="0" dirty="0" smtClean="0"/>
          </a:p>
          <a:p>
            <a:r>
              <a:rPr lang="en-US" baseline="0" dirty="0" smtClean="0"/>
              <a:t>Second, we generated different kinds of waves at the wave tank. </a:t>
            </a:r>
          </a:p>
          <a:p>
            <a:endParaRPr lang="en-US" baseline="0" dirty="0" smtClean="0"/>
          </a:p>
          <a:p>
            <a:r>
              <a:rPr lang="en-US" baseline="0" dirty="0" smtClean="0"/>
              <a:t>Third, we analyzed the waves and extracted data from the images. </a:t>
            </a:r>
            <a:endParaRPr lang="en-US" dirty="0" smtClean="0"/>
          </a:p>
          <a:p>
            <a:endParaRPr lang="en-US" dirty="0" smtClean="0"/>
          </a:p>
          <a:p>
            <a:r>
              <a:rPr lang="en-US" dirty="0" smtClean="0"/>
              <a:t>Lastly, we tested our model against the wave</a:t>
            </a:r>
            <a:r>
              <a:rPr lang="en-US" baseline="0" dirty="0" smtClean="0"/>
              <a:t> tank images.</a:t>
            </a:r>
          </a:p>
          <a:p>
            <a:endParaRPr lang="en-US" baseline="0" dirty="0" smtClean="0"/>
          </a:p>
          <a:p>
            <a:r>
              <a:rPr lang="en-US" dirty="0" smtClean="0"/>
              <a:t>Now we’ll explain </a:t>
            </a:r>
            <a:r>
              <a:rPr lang="en-US" baseline="0" dirty="0" smtClean="0"/>
              <a:t>these steps in a little more detail. </a:t>
            </a:r>
            <a:endParaRPr lang="en-US" dirty="0"/>
          </a:p>
        </p:txBody>
      </p:sp>
      <p:sp>
        <p:nvSpPr>
          <p:cNvPr id="4" name="Slide Number Placeholder 3"/>
          <p:cNvSpPr>
            <a:spLocks noGrp="1"/>
          </p:cNvSpPr>
          <p:nvPr>
            <p:ph type="sldNum" sz="quarter" idx="10"/>
          </p:nvPr>
        </p:nvSpPr>
        <p:spPr/>
        <p:txBody>
          <a:bodyPr/>
          <a:lstStyle/>
          <a:p>
            <a:fld id="{2AE9C7C1-EC0B-794A-A3B0-C40A4EE050D6}" type="slidenum">
              <a:rPr lang="en-US" smtClean="0"/>
              <a:t>9</a:t>
            </a:fld>
            <a:endParaRPr lang="en-US"/>
          </a:p>
        </p:txBody>
      </p:sp>
    </p:spTree>
    <p:extLst>
      <p:ext uri="{BB962C8B-B14F-4D97-AF65-F5344CB8AC3E}">
        <p14:creationId xmlns:p14="http://schemas.microsoft.com/office/powerpoint/2010/main" val="2534093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469761"/>
          </a:xfrm>
        </p:spPr>
        <p:txBody>
          <a:bodyPr/>
          <a:lstStyle>
            <a:lvl1pPr>
              <a:defRPr cap="all" baseline="0"/>
            </a:lvl1pPr>
          </a:lstStyle>
          <a:p>
            <a:r>
              <a:rPr lang="en-US" dirty="0" smtClean="0"/>
              <a:t>SLIDE TITLE</a:t>
            </a:r>
            <a:endParaRPr lang="en-US" dirty="0"/>
          </a:p>
        </p:txBody>
      </p:sp>
      <p:sp>
        <p:nvSpPr>
          <p:cNvPr id="3" name="Content Placeholder 2"/>
          <p:cNvSpPr>
            <a:spLocks noGrp="1"/>
          </p:cNvSpPr>
          <p:nvPr>
            <p:ph idx="1" hasCustomPrompt="1"/>
          </p:nvPr>
        </p:nvSpPr>
        <p:spPr>
          <a:xfrm>
            <a:off x="628650" y="993913"/>
            <a:ext cx="7886700" cy="5122186"/>
          </a:xfrm>
        </p:spPr>
        <p:txBody>
          <a:bodyPr/>
          <a:lstStyle/>
          <a:p>
            <a:pPr lvl="0"/>
            <a:r>
              <a:rPr lang="en-US" dirty="0" smtClean="0"/>
              <a:t>Text</a:t>
            </a:r>
            <a:endParaRPr lang="en-US" dirty="0"/>
          </a:p>
        </p:txBody>
      </p:sp>
      <p:sp>
        <p:nvSpPr>
          <p:cNvPr id="6" name="Slide Number Placeholder 5"/>
          <p:cNvSpPr>
            <a:spLocks noGrp="1"/>
          </p:cNvSpPr>
          <p:nvPr>
            <p:ph type="sldNum" sz="quarter" idx="12"/>
          </p:nvPr>
        </p:nvSpPr>
        <p:spPr>
          <a:xfrm>
            <a:off x="8398119" y="6356351"/>
            <a:ext cx="544167" cy="365125"/>
          </a:xfrm>
        </p:spPr>
        <p:txBody>
          <a:bodyPr/>
          <a:lstStyle/>
          <a:p>
            <a:fld id="{CD6F2A00-F3DD-5F4F-8B2A-0B93CE72B5BD}"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3">
    <p:bg>
      <p:bgPr>
        <a:solidFill>
          <a:schemeClr val="accent2">
            <a:lumMod val="20000"/>
            <a:lumOff val="80000"/>
            <a:alpha val="68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4592"/>
            <a:ext cx="9144000" cy="2883408"/>
          </a:xfrm>
          <a:prstGeom prst="rect">
            <a:avLst/>
          </a:prstGeom>
        </p:spPr>
      </p:pic>
      <p:sp>
        <p:nvSpPr>
          <p:cNvPr id="4" name="Title 1"/>
          <p:cNvSpPr>
            <a:spLocks noGrp="1"/>
          </p:cNvSpPr>
          <p:nvPr>
            <p:ph type="title" hasCustomPrompt="1"/>
          </p:nvPr>
        </p:nvSpPr>
        <p:spPr>
          <a:xfrm>
            <a:off x="340659" y="4838839"/>
            <a:ext cx="8418553" cy="489065"/>
          </a:xfrm>
          <a:prstGeom prst="rect">
            <a:avLst/>
          </a:prstGeom>
          <a:noFill/>
        </p:spPr>
        <p:txBody>
          <a:bodyPr/>
          <a:lstStyle>
            <a:lvl1pPr algn="ctr" fontAlgn="b">
              <a:defRPr sz="3200" b="1" cap="all" spc="200" baseline="0">
                <a:solidFill>
                  <a:schemeClr val="bg1"/>
                </a:solidFill>
              </a:defRPr>
            </a:lvl1pPr>
          </a:lstStyle>
          <a:p>
            <a:r>
              <a:rPr lang="en-US" dirty="0" smtClean="0"/>
              <a:t>Thank you.</a:t>
            </a:r>
            <a:endParaRPr lang="en-US" dirty="0"/>
          </a:p>
        </p:txBody>
      </p:sp>
      <p:sp>
        <p:nvSpPr>
          <p:cNvPr id="5" name="Subtitle 2"/>
          <p:cNvSpPr>
            <a:spLocks noGrp="1"/>
          </p:cNvSpPr>
          <p:nvPr>
            <p:ph type="subTitle" idx="1" hasCustomPrompt="1"/>
          </p:nvPr>
        </p:nvSpPr>
        <p:spPr>
          <a:xfrm>
            <a:off x="1918783" y="5336697"/>
            <a:ext cx="5152517" cy="447803"/>
          </a:xfrm>
          <a:prstGeom prst="rect">
            <a:avLst/>
          </a:prstGeom>
        </p:spPr>
        <p:txBody>
          <a:bodyPr/>
          <a:lstStyle>
            <a:lvl1pPr marL="0" indent="0" algn="ct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smtClean="0"/>
              <a:t>oceandiscoveryinstitute.org</a:t>
            </a:r>
            <a:endParaRPr lang="en-US" dirty="0" smtClean="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92511" y="1147836"/>
            <a:ext cx="4967070" cy="223741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9939" y="0"/>
            <a:ext cx="4575428" cy="2904437"/>
          </a:xfrm>
          <a:prstGeom prst="rect">
            <a:avLst/>
          </a:prstGeom>
        </p:spPr>
        <p:txBody>
          <a:bodyPr>
            <a:normAutofit/>
          </a:bodyPr>
          <a:lstStyle>
            <a:lvl1pPr marL="0" indent="0">
              <a:buNone/>
              <a:defRPr sz="2000">
                <a:solidFill>
                  <a:schemeClr val="accent6">
                    <a:lumMod val="75000"/>
                  </a:schemeClr>
                </a:solidFil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Picture Placeholder 2"/>
          <p:cNvSpPr>
            <a:spLocks noGrp="1"/>
          </p:cNvSpPr>
          <p:nvPr>
            <p:ph type="pic" idx="13"/>
          </p:nvPr>
        </p:nvSpPr>
        <p:spPr>
          <a:xfrm>
            <a:off x="4575427" y="0"/>
            <a:ext cx="4578650" cy="2904437"/>
          </a:xfrm>
          <a:prstGeom prst="rect">
            <a:avLst/>
          </a:prstGeom>
        </p:spPr>
        <p:txBody>
          <a:bodyPr>
            <a:normAutofit/>
          </a:bodyPr>
          <a:lstStyle>
            <a:lvl1pPr marL="0" indent="0">
              <a:buNone/>
              <a:defRPr sz="2000">
                <a:solidFill>
                  <a:schemeClr val="accent6">
                    <a:lumMod val="75000"/>
                  </a:schemeClr>
                </a:solidFil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6" name="Picture Placeholder 2"/>
          <p:cNvSpPr>
            <a:spLocks noGrp="1"/>
          </p:cNvSpPr>
          <p:nvPr>
            <p:ph type="pic" idx="14"/>
          </p:nvPr>
        </p:nvSpPr>
        <p:spPr>
          <a:xfrm>
            <a:off x="-1" y="3930789"/>
            <a:ext cx="4575429" cy="2927211"/>
          </a:xfrm>
          <a:prstGeom prst="rect">
            <a:avLst/>
          </a:prstGeom>
        </p:spPr>
        <p:txBody>
          <a:bodyPr>
            <a:normAutofit/>
          </a:bodyPr>
          <a:lstStyle>
            <a:lvl1pPr marL="0" indent="0">
              <a:buNone/>
              <a:defRPr sz="2000">
                <a:solidFill>
                  <a:schemeClr val="accent6">
                    <a:lumMod val="75000"/>
                  </a:schemeClr>
                </a:solidFil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7" name="Picture Placeholder 2"/>
          <p:cNvSpPr>
            <a:spLocks noGrp="1"/>
          </p:cNvSpPr>
          <p:nvPr>
            <p:ph type="pic" idx="15"/>
          </p:nvPr>
        </p:nvSpPr>
        <p:spPr>
          <a:xfrm>
            <a:off x="4575427" y="3930789"/>
            <a:ext cx="4568573" cy="2927209"/>
          </a:xfrm>
          <a:prstGeom prst="rect">
            <a:avLst/>
          </a:prstGeom>
        </p:spPr>
        <p:txBody>
          <a:bodyPr>
            <a:normAutofit/>
          </a:bodyPr>
          <a:lstStyle>
            <a:lvl1pPr marL="0" indent="0">
              <a:buNone/>
              <a:defRPr sz="2000">
                <a:solidFill>
                  <a:schemeClr val="accent6">
                    <a:lumMod val="75000"/>
                  </a:schemeClr>
                </a:solidFil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8098"/>
          <a:stretch/>
        </p:blipFill>
        <p:spPr>
          <a:xfrm>
            <a:off x="640842" y="3413759"/>
            <a:ext cx="7874508" cy="45719"/>
          </a:xfrm>
          <a:prstGeom prst="rect">
            <a:avLst/>
          </a:prstGeom>
        </p:spPr>
      </p:pic>
      <p:sp>
        <p:nvSpPr>
          <p:cNvPr id="13" name="Title 1"/>
          <p:cNvSpPr>
            <a:spLocks noGrp="1"/>
          </p:cNvSpPr>
          <p:nvPr>
            <p:ph type="title" hasCustomPrompt="1"/>
          </p:nvPr>
        </p:nvSpPr>
        <p:spPr>
          <a:xfrm>
            <a:off x="2663426" y="3155953"/>
            <a:ext cx="3820661" cy="469761"/>
          </a:xfrm>
          <a:prstGeom prst="rect">
            <a:avLst/>
          </a:prstGeom>
          <a:solidFill>
            <a:schemeClr val="bg1"/>
          </a:solidFill>
        </p:spPr>
        <p:txBody>
          <a:bodyPr/>
          <a:lstStyle>
            <a:lvl1pPr algn="ctr">
              <a:defRPr sz="3600" b="1" cap="all" spc="200" baseline="0">
                <a:solidFill>
                  <a:schemeClr val="accent1"/>
                </a:solidFill>
              </a:defRPr>
            </a:lvl1pPr>
          </a:lstStyle>
          <a:p>
            <a:r>
              <a:rPr lang="en-US" dirty="0" smtClean="0"/>
              <a:t>Thank you.</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143000" y="2850198"/>
            <a:ext cx="6858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a:t>
            </a:r>
            <a:endParaRPr lang="en-US" dirty="0"/>
          </a:p>
        </p:txBody>
      </p:sp>
      <p:sp>
        <p:nvSpPr>
          <p:cNvPr id="6" name="Slide Number Placeholder 5"/>
          <p:cNvSpPr>
            <a:spLocks noGrp="1"/>
          </p:cNvSpPr>
          <p:nvPr>
            <p:ph type="sldNum" sz="quarter" idx="12"/>
          </p:nvPr>
        </p:nvSpPr>
        <p:spPr/>
        <p:txBody>
          <a:bodyPr/>
          <a:lstStyle/>
          <a:p>
            <a:fld id="{CD6F2A00-F3DD-5F4F-8B2A-0B93CE72B5BD}" type="slidenum">
              <a:rPr lang="en-US" smtClean="0"/>
              <a:t>‹#›</a:t>
            </a:fld>
            <a:endParaRPr lang="en-US" dirty="0"/>
          </a:p>
        </p:txBody>
      </p:sp>
      <p:sp>
        <p:nvSpPr>
          <p:cNvPr id="8" name="Title 1"/>
          <p:cNvSpPr>
            <a:spLocks noGrp="1"/>
          </p:cNvSpPr>
          <p:nvPr>
            <p:ph type="title" hasCustomPrompt="1"/>
          </p:nvPr>
        </p:nvSpPr>
        <p:spPr>
          <a:xfrm>
            <a:off x="1143000" y="2356034"/>
            <a:ext cx="6858000" cy="596730"/>
          </a:xfrm>
        </p:spPr>
        <p:txBody>
          <a:bodyPr anchor="b">
            <a:normAutofit/>
          </a:bodyPr>
          <a:lstStyle>
            <a:lvl1pPr algn="ctr">
              <a:defRPr sz="3600" cap="all" baseline="0">
                <a:solidFill>
                  <a:schemeClr val="accent1"/>
                </a:solidFill>
              </a:defRPr>
            </a:lvl1pPr>
          </a:lstStyle>
          <a:p>
            <a:r>
              <a:rPr lang="en-US" dirty="0" smtClean="0"/>
              <a:t>SLIDE TITLE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48098"/>
          <a:stretch/>
        </p:blipFill>
        <p:spPr>
          <a:xfrm>
            <a:off x="640842" y="2220328"/>
            <a:ext cx="7874508" cy="45719"/>
          </a:xfrm>
          <a:prstGeom prst="rect">
            <a:avLst/>
          </a:prstGeom>
        </p:spPr>
      </p:pic>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48098"/>
          <a:stretch/>
        </p:blipFill>
        <p:spPr>
          <a:xfrm rot="10800000">
            <a:off x="642412" y="3334260"/>
            <a:ext cx="7874508" cy="4571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Title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540563"/>
            <a:ext cx="7886700" cy="656403"/>
          </a:xfrm>
        </p:spPr>
        <p:txBody>
          <a:bodyPr anchor="b">
            <a:normAutofit/>
          </a:bodyPr>
          <a:lstStyle>
            <a:lvl1pPr>
              <a:defRPr sz="3600" cap="all" baseline="0">
                <a:solidFill>
                  <a:schemeClr val="accent1"/>
                </a:solidFill>
              </a:defRPr>
            </a:lvl1pPr>
          </a:lstStyle>
          <a:p>
            <a:r>
              <a:rPr lang="en-US" dirty="0" smtClean="0"/>
              <a:t>SLIDE TITLE</a:t>
            </a:r>
            <a:endParaRPr lang="en-US" dirty="0"/>
          </a:p>
        </p:txBody>
      </p:sp>
      <p:sp>
        <p:nvSpPr>
          <p:cNvPr id="3" name="Text Placeholder 2"/>
          <p:cNvSpPr>
            <a:spLocks noGrp="1"/>
          </p:cNvSpPr>
          <p:nvPr>
            <p:ph type="body" idx="1" hasCustomPrompt="1"/>
          </p:nvPr>
        </p:nvSpPr>
        <p:spPr>
          <a:xfrm>
            <a:off x="623888" y="2291317"/>
            <a:ext cx="7886700" cy="1500187"/>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Subtitle</a:t>
            </a:r>
          </a:p>
        </p:txBody>
      </p:sp>
      <p:sp>
        <p:nvSpPr>
          <p:cNvPr id="7" name="Slide Number Placeholder 5"/>
          <p:cNvSpPr>
            <a:spLocks noGrp="1"/>
          </p:cNvSpPr>
          <p:nvPr>
            <p:ph type="sldNum" sz="quarter" idx="12"/>
          </p:nvPr>
        </p:nvSpPr>
        <p:spPr>
          <a:xfrm>
            <a:off x="8398118" y="6356351"/>
            <a:ext cx="544167" cy="365125"/>
          </a:xfrm>
        </p:spPr>
        <p:txBody>
          <a:bodyPr/>
          <a:lstStyle/>
          <a:p>
            <a:fld id="{CD6F2A00-F3DD-5F4F-8B2A-0B93CE72B5BD}" type="slidenum">
              <a:rPr lang="en-US" smtClean="0"/>
              <a:t>‹#›</a:t>
            </a:fld>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48098"/>
          <a:stretch/>
        </p:blipFill>
        <p:spPr>
          <a:xfrm>
            <a:off x="640842" y="2201474"/>
            <a:ext cx="7874508" cy="4571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 Right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987426"/>
            <a:ext cx="2949178" cy="1069974"/>
          </a:xfrm>
        </p:spPr>
        <p:txBody>
          <a:bodyPr anchor="b"/>
          <a:lstStyle>
            <a:lvl1pPr>
              <a:defRPr sz="3200" cap="all" baseline="0"/>
            </a:lvl1pPr>
          </a:lstStyle>
          <a:p>
            <a:r>
              <a:rPr lang="en-US" dirty="0" smtClean="0"/>
              <a:t>Slide Title</a:t>
            </a:r>
            <a:endParaRPr lang="en-US" dirty="0"/>
          </a:p>
        </p:txBody>
      </p:sp>
      <p:sp>
        <p:nvSpPr>
          <p:cNvPr id="3" name="Picture Placeholder 2"/>
          <p:cNvSpPr>
            <a:spLocks noGrp="1" noChangeAspect="1"/>
          </p:cNvSpPr>
          <p:nvPr>
            <p:ph type="pic" idx="1" hasCustomPrompt="1"/>
          </p:nvPr>
        </p:nvSpPr>
        <p:spPr>
          <a:xfrm>
            <a:off x="3894454" y="987426"/>
            <a:ext cx="4629150" cy="4873625"/>
          </a:xfrm>
        </p:spPr>
        <p:txBody>
          <a:bodyPr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Picture</a:t>
            </a:r>
            <a:endParaRPr lang="en-US" dirty="0"/>
          </a:p>
        </p:txBody>
      </p:sp>
      <p:sp>
        <p:nvSpPr>
          <p:cNvPr id="4" name="Text Placeholder 3"/>
          <p:cNvSpPr>
            <a:spLocks noGrp="1"/>
          </p:cNvSpPr>
          <p:nvPr>
            <p:ph type="body" sz="half" idx="2" hasCustomPrompt="1"/>
          </p:nvPr>
        </p:nvSpPr>
        <p:spPr>
          <a:xfrm>
            <a:off x="629841" y="1977887"/>
            <a:ext cx="2949178" cy="388316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Text</a:t>
            </a:r>
          </a:p>
        </p:txBody>
      </p:sp>
      <p:sp>
        <p:nvSpPr>
          <p:cNvPr id="7" name="Slide Number Placeholder 6"/>
          <p:cNvSpPr>
            <a:spLocks noGrp="1"/>
          </p:cNvSpPr>
          <p:nvPr>
            <p:ph type="sldNum" sz="quarter" idx="12"/>
          </p:nvPr>
        </p:nvSpPr>
        <p:spPr/>
        <p:txBody>
          <a:bodyPr/>
          <a:lstStyle/>
          <a:p>
            <a:fld id="{CD6F2A00-F3DD-5F4F-8B2A-0B93CE72B5BD}" type="slidenum">
              <a:rPr lang="en-US" smtClean="0"/>
              <a:t>‹#›</a:t>
            </a:fld>
            <a:endParaRPr lang="en-US" dirty="0"/>
          </a:p>
        </p:txBody>
      </p:sp>
      <p:pic>
        <p:nvPicPr>
          <p:cNvPr id="10" name="Picture 9"/>
          <p:cNvPicPr>
            <a:picLocks/>
          </p:cNvPicPr>
          <p:nvPr userDrawn="1"/>
        </p:nvPicPr>
        <p:blipFill rotWithShape="1">
          <a:blip r:embed="rId2">
            <a:extLst>
              <a:ext uri="{28A0092B-C50C-407E-A947-70E740481C1C}">
                <a14:useLocalDpi xmlns:a14="http://schemas.microsoft.com/office/drawing/2010/main" val="0"/>
              </a:ext>
            </a:extLst>
          </a:blip>
          <a:srcRect t="48098"/>
          <a:stretch/>
        </p:blipFill>
        <p:spPr>
          <a:xfrm>
            <a:off x="640842" y="966561"/>
            <a:ext cx="2971800" cy="4571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 Left Photo">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D6F2A00-F3DD-5F4F-8B2A-0B93CE72B5BD}" type="slidenum">
              <a:rPr lang="en-US" smtClean="0"/>
              <a:t>‹#›</a:t>
            </a:fld>
            <a:endParaRPr lang="en-US" dirty="0"/>
          </a:p>
        </p:txBody>
      </p:sp>
      <p:sp>
        <p:nvSpPr>
          <p:cNvPr id="10" name="Text Placeholder 3"/>
          <p:cNvSpPr>
            <a:spLocks noGrp="1"/>
          </p:cNvSpPr>
          <p:nvPr>
            <p:ph type="body" sz="half" idx="13" hasCustomPrompt="1"/>
          </p:nvPr>
        </p:nvSpPr>
        <p:spPr>
          <a:xfrm>
            <a:off x="5567601" y="1977887"/>
            <a:ext cx="2949178" cy="38933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Text</a:t>
            </a:r>
          </a:p>
        </p:txBody>
      </p:sp>
      <p:sp>
        <p:nvSpPr>
          <p:cNvPr id="12" name="Picture Placeholder 2"/>
          <p:cNvSpPr>
            <a:spLocks noGrp="1" noChangeAspect="1"/>
          </p:cNvSpPr>
          <p:nvPr>
            <p:ph type="pic" idx="14" hasCustomPrompt="1"/>
          </p:nvPr>
        </p:nvSpPr>
        <p:spPr>
          <a:xfrm>
            <a:off x="636191" y="997586"/>
            <a:ext cx="4629150" cy="4873625"/>
          </a:xfrm>
        </p:spPr>
        <p:txBody>
          <a:bodyPr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Picture</a:t>
            </a:r>
            <a:endParaRPr lang="en-US" dirty="0"/>
          </a:p>
        </p:txBody>
      </p:sp>
      <p:sp>
        <p:nvSpPr>
          <p:cNvPr id="13" name="Title 1"/>
          <p:cNvSpPr>
            <a:spLocks noGrp="1"/>
          </p:cNvSpPr>
          <p:nvPr>
            <p:ph type="title" hasCustomPrompt="1"/>
          </p:nvPr>
        </p:nvSpPr>
        <p:spPr>
          <a:xfrm>
            <a:off x="5566171" y="987426"/>
            <a:ext cx="2949178" cy="1069974"/>
          </a:xfrm>
        </p:spPr>
        <p:txBody>
          <a:bodyPr anchor="b"/>
          <a:lstStyle>
            <a:lvl1pPr>
              <a:defRPr sz="3200" cap="all" baseline="0"/>
            </a:lvl1pPr>
          </a:lstStyle>
          <a:p>
            <a:r>
              <a:rPr lang="en-US" dirty="0" smtClean="0"/>
              <a:t>Slide Title</a:t>
            </a:r>
            <a:endParaRPr lang="en-US" dirty="0"/>
          </a:p>
        </p:txBody>
      </p:sp>
      <p:pic>
        <p:nvPicPr>
          <p:cNvPr id="8" name="Picture 7"/>
          <p:cNvPicPr>
            <a:picLocks/>
          </p:cNvPicPr>
          <p:nvPr userDrawn="1"/>
        </p:nvPicPr>
        <p:blipFill rotWithShape="1">
          <a:blip r:embed="rId2">
            <a:extLst>
              <a:ext uri="{28A0092B-C50C-407E-A947-70E740481C1C}">
                <a14:useLocalDpi xmlns:a14="http://schemas.microsoft.com/office/drawing/2010/main" val="0"/>
              </a:ext>
            </a:extLst>
          </a:blip>
          <a:srcRect t="48098"/>
          <a:stretch/>
        </p:blipFill>
        <p:spPr>
          <a:xfrm>
            <a:off x="5539726" y="966561"/>
            <a:ext cx="2971800" cy="4571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with footer log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D6F2A00-F3DD-5F4F-8B2A-0B93CE72B5BD}"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469761"/>
          </a:xfrm>
        </p:spPr>
        <p:txBody>
          <a:bodyPr/>
          <a:lstStyle>
            <a:lvl1pPr>
              <a:defRPr cap="all" baseline="0"/>
            </a:lvl1pPr>
          </a:lstStyle>
          <a:p>
            <a:r>
              <a:rPr lang="en-US" dirty="0" smtClean="0"/>
              <a:t>SLIDE TITLE</a:t>
            </a:r>
            <a:endParaRPr lang="en-US" dirty="0"/>
          </a:p>
        </p:txBody>
      </p:sp>
      <p:sp>
        <p:nvSpPr>
          <p:cNvPr id="3" name="Content Placeholder 2"/>
          <p:cNvSpPr>
            <a:spLocks noGrp="1"/>
          </p:cNvSpPr>
          <p:nvPr>
            <p:ph idx="1" hasCustomPrompt="1"/>
          </p:nvPr>
        </p:nvSpPr>
        <p:spPr>
          <a:xfrm>
            <a:off x="628650" y="993913"/>
            <a:ext cx="7886700" cy="5122186"/>
          </a:xfrm>
        </p:spPr>
        <p:txBody>
          <a:bodyPr/>
          <a:lstStyle/>
          <a:p>
            <a:pPr lvl="0"/>
            <a:r>
              <a:rPr lang="en-US" dirty="0" smtClean="0"/>
              <a:t>Text</a:t>
            </a:r>
            <a:endParaRPr lang="en-US" dirty="0"/>
          </a:p>
        </p:txBody>
      </p:sp>
      <p:sp>
        <p:nvSpPr>
          <p:cNvPr id="6" name="Slide Number Placeholder 5"/>
          <p:cNvSpPr>
            <a:spLocks noGrp="1"/>
          </p:cNvSpPr>
          <p:nvPr>
            <p:ph type="sldNum" sz="quarter" idx="12"/>
          </p:nvPr>
        </p:nvSpPr>
        <p:spPr>
          <a:xfrm>
            <a:off x="8398119" y="6356351"/>
            <a:ext cx="544167" cy="365125"/>
          </a:xfrm>
        </p:spPr>
        <p:txBody>
          <a:bodyPr/>
          <a:lstStyle/>
          <a:p>
            <a:fld id="{CD6F2A00-F3DD-5F4F-8B2A-0B93CE72B5BD}" type="slidenum">
              <a:rPr lang="en-US" smtClean="0"/>
              <a:t>‹#›</a:t>
            </a:fld>
            <a:endParaRPr lang="en-US" dirty="0"/>
          </a:p>
        </p:txBody>
      </p:sp>
    </p:spTree>
    <p:extLst>
      <p:ext uri="{BB962C8B-B14F-4D97-AF65-F5344CB8AC3E}">
        <p14:creationId xmlns:p14="http://schemas.microsoft.com/office/powerpoint/2010/main" val="104660171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469761"/>
          </a:xfrm>
        </p:spPr>
        <p:txBody>
          <a:bodyPr/>
          <a:lstStyle>
            <a:lvl1pPr>
              <a:defRPr cap="all" baseline="0"/>
            </a:lvl1pPr>
          </a:lstStyle>
          <a:p>
            <a:r>
              <a:rPr lang="en-US" dirty="0" smtClean="0"/>
              <a:t>SLIDE TITLE</a:t>
            </a:r>
            <a:endParaRPr lang="en-US" dirty="0"/>
          </a:p>
        </p:txBody>
      </p:sp>
      <p:sp>
        <p:nvSpPr>
          <p:cNvPr id="3" name="Content Placeholder 2"/>
          <p:cNvSpPr>
            <a:spLocks noGrp="1"/>
          </p:cNvSpPr>
          <p:nvPr>
            <p:ph sz="half" idx="1" hasCustomPrompt="1"/>
          </p:nvPr>
        </p:nvSpPr>
        <p:spPr>
          <a:xfrm>
            <a:off x="628650" y="993913"/>
            <a:ext cx="3886200" cy="5112247"/>
          </a:xfrm>
        </p:spPr>
        <p:txBody>
          <a:bodyPr/>
          <a:lstStyle/>
          <a:p>
            <a:pPr lvl="0"/>
            <a:r>
              <a:rPr lang="en-US" dirty="0" smtClean="0"/>
              <a:t>Text</a:t>
            </a:r>
            <a:endParaRPr lang="en-US" dirty="0"/>
          </a:p>
        </p:txBody>
      </p:sp>
      <p:sp>
        <p:nvSpPr>
          <p:cNvPr id="4" name="Content Placeholder 3"/>
          <p:cNvSpPr>
            <a:spLocks noGrp="1"/>
          </p:cNvSpPr>
          <p:nvPr>
            <p:ph sz="half" idx="2" hasCustomPrompt="1"/>
          </p:nvPr>
        </p:nvSpPr>
        <p:spPr>
          <a:xfrm>
            <a:off x="4629150" y="993913"/>
            <a:ext cx="3886200" cy="5112247"/>
          </a:xfrm>
        </p:spPr>
        <p:txBody>
          <a:bodyPr/>
          <a:lstStyle/>
          <a:p>
            <a:pPr lvl="0"/>
            <a:r>
              <a:rPr lang="en-US" dirty="0" smtClean="0"/>
              <a:t>Text</a:t>
            </a:r>
            <a:endParaRPr lang="en-US" dirty="0"/>
          </a:p>
        </p:txBody>
      </p:sp>
      <p:sp>
        <p:nvSpPr>
          <p:cNvPr id="7" name="Slide Number Placeholder 6"/>
          <p:cNvSpPr>
            <a:spLocks noGrp="1"/>
          </p:cNvSpPr>
          <p:nvPr>
            <p:ph type="sldNum" sz="quarter" idx="12"/>
          </p:nvPr>
        </p:nvSpPr>
        <p:spPr/>
        <p:txBody>
          <a:bodyPr/>
          <a:lstStyle/>
          <a:p>
            <a:fld id="{CD6F2A00-F3DD-5F4F-8B2A-0B93CE72B5BD}"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dirty="0" smtClean="0"/>
              <a:t>SLIDE TITLE</a:t>
            </a:r>
            <a:endParaRPr lang="en-US" dirty="0"/>
          </a:p>
        </p:txBody>
      </p:sp>
      <p:sp>
        <p:nvSpPr>
          <p:cNvPr id="5" name="Slide Number Placeholder 4"/>
          <p:cNvSpPr>
            <a:spLocks noGrp="1"/>
          </p:cNvSpPr>
          <p:nvPr>
            <p:ph type="sldNum" sz="quarter" idx="12"/>
          </p:nvPr>
        </p:nvSpPr>
        <p:spPr/>
        <p:txBody>
          <a:bodyPr/>
          <a:lstStyle/>
          <a:p>
            <a:fld id="{CD6F2A00-F3DD-5F4F-8B2A-0B93CE72B5BD}" type="slidenum">
              <a:rPr lang="en-US" smtClean="0"/>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Image Only - Horizontal">
    <p:spTree>
      <p:nvGrpSpPr>
        <p:cNvPr id="1" name=""/>
        <p:cNvGrpSpPr/>
        <p:nvPr/>
      </p:nvGrpSpPr>
      <p:grpSpPr>
        <a:xfrm>
          <a:off x="0" y="0"/>
          <a:ext cx="0" cy="0"/>
          <a:chOff x="0" y="0"/>
          <a:chExt cx="0" cy="0"/>
        </a:xfrm>
      </p:grpSpPr>
      <p:sp>
        <p:nvSpPr>
          <p:cNvPr id="2" name="Picture Placeholder 2"/>
          <p:cNvSpPr>
            <a:spLocks noGrp="1" noChangeAspect="1"/>
          </p:cNvSpPr>
          <p:nvPr>
            <p:ph type="pic" idx="1" hasCustomPrompt="1"/>
          </p:nvPr>
        </p:nvSpPr>
        <p:spPr>
          <a:xfrm>
            <a:off x="0" y="0"/>
            <a:ext cx="9144000" cy="6858000"/>
          </a:xfrm>
          <a:prstGeom prst="rect">
            <a:avLst/>
          </a:prstGeom>
        </p:spPr>
        <p:txBody>
          <a:bodyPr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Picture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Image Only - Vertical">
    <p:spTree>
      <p:nvGrpSpPr>
        <p:cNvPr id="1" name=""/>
        <p:cNvGrpSpPr/>
        <p:nvPr/>
      </p:nvGrpSpPr>
      <p:grpSpPr>
        <a:xfrm>
          <a:off x="0" y="0"/>
          <a:ext cx="0" cy="0"/>
          <a:chOff x="0" y="0"/>
          <a:chExt cx="0" cy="0"/>
        </a:xfrm>
      </p:grpSpPr>
      <p:sp>
        <p:nvSpPr>
          <p:cNvPr id="2" name="Picture Placeholder 2"/>
          <p:cNvSpPr>
            <a:spLocks noGrp="1" noChangeAspect="1"/>
          </p:cNvSpPr>
          <p:nvPr>
            <p:ph type="pic" idx="1" hasCustomPrompt="1"/>
          </p:nvPr>
        </p:nvSpPr>
        <p:spPr>
          <a:xfrm>
            <a:off x="2052087" y="0"/>
            <a:ext cx="5029200" cy="6858000"/>
          </a:xfrm>
          <a:prstGeom prst="rect">
            <a:avLst/>
          </a:prstGeom>
        </p:spPr>
        <p:txBody>
          <a:bodyPr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Picture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ening Slide 1">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4592"/>
            <a:ext cx="9144000" cy="2883408"/>
          </a:xfrm>
          <a:prstGeom prst="rect">
            <a:avLst/>
          </a:prstGeom>
        </p:spPr>
      </p:pic>
      <p:sp>
        <p:nvSpPr>
          <p:cNvPr id="4" name="Title 1"/>
          <p:cNvSpPr>
            <a:spLocks noGrp="1"/>
          </p:cNvSpPr>
          <p:nvPr>
            <p:ph type="title" hasCustomPrompt="1"/>
          </p:nvPr>
        </p:nvSpPr>
        <p:spPr>
          <a:xfrm>
            <a:off x="340659" y="4851031"/>
            <a:ext cx="8418553" cy="489065"/>
          </a:xfrm>
          <a:prstGeom prst="rect">
            <a:avLst/>
          </a:prstGeom>
          <a:noFill/>
        </p:spPr>
        <p:txBody>
          <a:bodyPr/>
          <a:lstStyle>
            <a:lvl1pPr algn="ctr" fontAlgn="b">
              <a:defRPr sz="3200" b="1" cap="all" spc="200" baseline="0">
                <a:solidFill>
                  <a:schemeClr val="bg1"/>
                </a:solidFill>
              </a:defRPr>
            </a:lvl1pPr>
          </a:lstStyle>
          <a:p>
            <a:r>
              <a:rPr lang="en-US" dirty="0" smtClean="0"/>
              <a:t>Sample Presentation</a:t>
            </a:r>
            <a:endParaRPr lang="en-US" dirty="0"/>
          </a:p>
        </p:txBody>
      </p:sp>
      <p:sp>
        <p:nvSpPr>
          <p:cNvPr id="5" name="Subtitle 2"/>
          <p:cNvSpPr>
            <a:spLocks noGrp="1"/>
          </p:cNvSpPr>
          <p:nvPr>
            <p:ph type="subTitle" idx="1" hasCustomPrompt="1"/>
          </p:nvPr>
        </p:nvSpPr>
        <p:spPr>
          <a:xfrm>
            <a:off x="1918783" y="5348889"/>
            <a:ext cx="5152517" cy="447803"/>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Speaker Name . Month XX, 20XX</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92511" y="1147836"/>
            <a:ext cx="4967070" cy="223741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ening Slide 2">
    <p:bg>
      <p:bgPr>
        <a:solidFill>
          <a:schemeClr val="accent2">
            <a:lumMod val="20000"/>
            <a:lumOff val="80000"/>
            <a:alpha val="68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4592"/>
            <a:ext cx="9144000" cy="2883408"/>
          </a:xfrm>
          <a:prstGeom prst="rect">
            <a:avLst/>
          </a:prstGeom>
        </p:spPr>
      </p:pic>
      <p:sp>
        <p:nvSpPr>
          <p:cNvPr id="4" name="Title 1"/>
          <p:cNvSpPr>
            <a:spLocks noGrp="1"/>
          </p:cNvSpPr>
          <p:nvPr>
            <p:ph type="title" hasCustomPrompt="1"/>
          </p:nvPr>
        </p:nvSpPr>
        <p:spPr>
          <a:xfrm>
            <a:off x="340659" y="4851031"/>
            <a:ext cx="8418553" cy="489065"/>
          </a:xfrm>
          <a:prstGeom prst="rect">
            <a:avLst/>
          </a:prstGeom>
          <a:noFill/>
        </p:spPr>
        <p:txBody>
          <a:bodyPr/>
          <a:lstStyle>
            <a:lvl1pPr algn="ctr" fontAlgn="b">
              <a:defRPr sz="3200" b="1" cap="all" spc="200" baseline="0">
                <a:solidFill>
                  <a:schemeClr val="bg1"/>
                </a:solidFill>
              </a:defRPr>
            </a:lvl1pPr>
          </a:lstStyle>
          <a:p>
            <a:r>
              <a:rPr lang="en-US" dirty="0" smtClean="0"/>
              <a:t>Sample Presentation</a:t>
            </a:r>
            <a:endParaRPr lang="en-US" dirty="0"/>
          </a:p>
        </p:txBody>
      </p:sp>
      <p:sp>
        <p:nvSpPr>
          <p:cNvPr id="5" name="Subtitle 2"/>
          <p:cNvSpPr>
            <a:spLocks noGrp="1"/>
          </p:cNvSpPr>
          <p:nvPr>
            <p:ph type="subTitle" idx="1" hasCustomPrompt="1"/>
          </p:nvPr>
        </p:nvSpPr>
        <p:spPr>
          <a:xfrm>
            <a:off x="1918783" y="5348889"/>
            <a:ext cx="5152517" cy="447803"/>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Speaker Name . Month XX, 20XX</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92511" y="1147836"/>
            <a:ext cx="4967070" cy="223741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chemeClr val="bg1">
            <a:alpha val="68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4592"/>
            <a:ext cx="9144000" cy="2883408"/>
          </a:xfrm>
          <a:prstGeom prst="rect">
            <a:avLst/>
          </a:prstGeom>
        </p:spPr>
      </p:pic>
      <p:sp>
        <p:nvSpPr>
          <p:cNvPr id="4" name="Title 1"/>
          <p:cNvSpPr>
            <a:spLocks noGrp="1"/>
          </p:cNvSpPr>
          <p:nvPr>
            <p:ph type="title" hasCustomPrompt="1"/>
          </p:nvPr>
        </p:nvSpPr>
        <p:spPr>
          <a:xfrm>
            <a:off x="340659" y="4838839"/>
            <a:ext cx="8418553" cy="489065"/>
          </a:xfrm>
          <a:prstGeom prst="rect">
            <a:avLst/>
          </a:prstGeom>
          <a:noFill/>
        </p:spPr>
        <p:txBody>
          <a:bodyPr/>
          <a:lstStyle>
            <a:lvl1pPr algn="ctr" fontAlgn="b">
              <a:defRPr sz="3200" b="1" cap="all" spc="200" baseline="0">
                <a:solidFill>
                  <a:schemeClr val="bg1"/>
                </a:solidFill>
              </a:defRPr>
            </a:lvl1pPr>
          </a:lstStyle>
          <a:p>
            <a:r>
              <a:rPr lang="en-US" dirty="0" smtClean="0"/>
              <a:t>Thank you.</a:t>
            </a:r>
            <a:endParaRPr lang="en-US" dirty="0"/>
          </a:p>
        </p:txBody>
      </p:sp>
      <p:sp>
        <p:nvSpPr>
          <p:cNvPr id="5" name="Subtitle 2"/>
          <p:cNvSpPr>
            <a:spLocks noGrp="1"/>
          </p:cNvSpPr>
          <p:nvPr>
            <p:ph type="subTitle" idx="1" hasCustomPrompt="1"/>
          </p:nvPr>
        </p:nvSpPr>
        <p:spPr>
          <a:xfrm>
            <a:off x="1918783" y="5336697"/>
            <a:ext cx="5152517" cy="447803"/>
          </a:xfrm>
          <a:prstGeom prst="rect">
            <a:avLst/>
          </a:prstGeom>
        </p:spPr>
        <p:txBody>
          <a:bodyPr/>
          <a:lstStyle>
            <a:lvl1pPr marL="0" indent="0" algn="ct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smtClean="0"/>
              <a:t>oceandiscoveryinstitute.org</a:t>
            </a:r>
            <a:endParaRPr lang="en-US" dirty="0" smtClean="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92511" y="1147836"/>
            <a:ext cx="4967070" cy="2237419"/>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3.xml"/><Relationship Id="rId8" Type="http://schemas.openxmlformats.org/officeDocument/2006/relationships/image" Target="../media/image1.png"/><Relationship Id="rId9"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5">
            <a:alphaModFix amt="10000"/>
            <a:extLst>
              <a:ext uri="{28A0092B-C50C-407E-A947-70E740481C1C}">
                <a14:useLocalDpi xmlns:a14="http://schemas.microsoft.com/office/drawing/2010/main" val="0"/>
              </a:ext>
            </a:extLst>
          </a:blip>
          <a:srcRect r="18432" b="56146"/>
          <a:stretch/>
        </p:blipFill>
        <p:spPr>
          <a:xfrm>
            <a:off x="5571744" y="5289125"/>
            <a:ext cx="3572256" cy="1873675"/>
          </a:xfrm>
          <a:prstGeom prst="rect">
            <a:avLst/>
          </a:prstGeom>
        </p:spPr>
      </p:pic>
      <p:sp>
        <p:nvSpPr>
          <p:cNvPr id="2" name="Title Placeholder 1"/>
          <p:cNvSpPr>
            <a:spLocks noGrp="1"/>
          </p:cNvSpPr>
          <p:nvPr>
            <p:ph type="title"/>
          </p:nvPr>
        </p:nvSpPr>
        <p:spPr>
          <a:xfrm>
            <a:off x="628650" y="365126"/>
            <a:ext cx="7886700" cy="469761"/>
          </a:xfrm>
          <a:prstGeom prst="rect">
            <a:avLst/>
          </a:prstGeom>
        </p:spPr>
        <p:txBody>
          <a:bodyPr vert="horz" lIns="91440" tIns="45720" rIns="91440" bIns="45720" rtlCol="0" anchor="ctr">
            <a:normAutofit/>
          </a:bodyPr>
          <a:lstStyle/>
          <a:p>
            <a:r>
              <a:rPr lang="en-US" dirty="0" smtClean="0"/>
              <a:t>SLIDE TITLE</a:t>
            </a:r>
            <a:endParaRPr lang="en-US" dirty="0"/>
          </a:p>
        </p:txBody>
      </p:sp>
      <p:sp>
        <p:nvSpPr>
          <p:cNvPr id="3" name="Text Placeholder 2"/>
          <p:cNvSpPr>
            <a:spLocks noGrp="1"/>
          </p:cNvSpPr>
          <p:nvPr>
            <p:ph type="body" idx="1"/>
          </p:nvPr>
        </p:nvSpPr>
        <p:spPr>
          <a:xfrm>
            <a:off x="628650" y="990681"/>
            <a:ext cx="7886700" cy="5179963"/>
          </a:xfrm>
          <a:prstGeom prst="rect">
            <a:avLst/>
          </a:prstGeom>
        </p:spPr>
        <p:txBody>
          <a:bodyPr vert="horz" lIns="91440" tIns="45720" rIns="91440" bIns="45720" rtlCol="0">
            <a:normAutofit/>
          </a:bodyPr>
          <a:lstStyle/>
          <a:p>
            <a:pPr lvl="0"/>
            <a:r>
              <a:rPr lang="en-US" dirty="0" smtClean="0"/>
              <a:t>Text</a:t>
            </a:r>
            <a:endParaRPr lang="en-US" dirty="0"/>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50686" y="6289212"/>
            <a:ext cx="2407901" cy="383769"/>
          </a:xfrm>
          <a:prstGeom prst="rect">
            <a:avLst/>
          </a:prstGeom>
        </p:spPr>
      </p:pic>
      <p:sp>
        <p:nvSpPr>
          <p:cNvPr id="6" name="Slide Number Placeholder 5"/>
          <p:cNvSpPr>
            <a:spLocks noGrp="1"/>
          </p:cNvSpPr>
          <p:nvPr>
            <p:ph type="sldNum" sz="quarter" idx="4"/>
          </p:nvPr>
        </p:nvSpPr>
        <p:spPr>
          <a:xfrm>
            <a:off x="8398119" y="6356351"/>
            <a:ext cx="5441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F2A00-F3DD-5F4F-8B2A-0B93CE72B5BD}" type="slidenum">
              <a:rPr lang="en-US" smtClean="0"/>
              <a:t>‹#›</a:t>
            </a:fld>
            <a:endParaRPr lang="en-US" dirty="0"/>
          </a:p>
        </p:txBody>
      </p:sp>
      <p:sp>
        <p:nvSpPr>
          <p:cNvPr id="5" name="Triangle 4"/>
          <p:cNvSpPr/>
          <p:nvPr userDrawn="1"/>
        </p:nvSpPr>
        <p:spPr>
          <a:xfrm>
            <a:off x="8632774" y="6676122"/>
            <a:ext cx="316326" cy="1848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rotWithShape="1">
          <a:blip r:embed="rId7">
            <a:extLst>
              <a:ext uri="{28A0092B-C50C-407E-A947-70E740481C1C}">
                <a14:useLocalDpi xmlns:a14="http://schemas.microsoft.com/office/drawing/2010/main" val="0"/>
              </a:ext>
            </a:extLst>
          </a:blip>
          <a:srcRect t="48098"/>
          <a:stretch/>
        </p:blipFill>
        <p:spPr>
          <a:xfrm>
            <a:off x="640842" y="853439"/>
            <a:ext cx="7874508" cy="45719"/>
          </a:xfrm>
          <a:prstGeom prst="rect">
            <a:avLst/>
          </a:prstGeom>
        </p:spPr>
      </p:pic>
    </p:spTree>
    <p:extLst>
      <p:ext uri="{BB962C8B-B14F-4D97-AF65-F5344CB8AC3E}">
        <p14:creationId xmlns:p14="http://schemas.microsoft.com/office/powerpoint/2010/main" val="119804089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5" r:id="rId3"/>
  </p:sldLayoutIdLst>
  <p:timing>
    <p:tnLst>
      <p:par>
        <p:cTn xmlns:p14="http://schemas.microsoft.com/office/powerpoint/2010/main" id="1" dur="indefinite" restart="never" nodeType="tmRoot"/>
      </p:par>
    </p:tnLst>
  </p:timing>
  <p:hf hdr="0" ftr="0" dt="0"/>
  <p:txStyles>
    <p:titleStyle>
      <a:lvl1pPr algn="l" defTabSz="914400" rtl="0" eaLnBrk="1" latinLnBrk="0" hangingPunct="1">
        <a:lnSpc>
          <a:spcPct val="90000"/>
        </a:lnSpc>
        <a:spcBef>
          <a:spcPct val="0"/>
        </a:spcBef>
        <a:buNone/>
        <a:defRPr sz="3600" b="1" kern="0" spc="200" baseline="0">
          <a:solidFill>
            <a:schemeClr val="accent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6">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492241"/>
      </p:ext>
    </p:extLst>
  </p:cSld>
  <p:clrMap bg1="lt1" tx1="dk1" bg2="lt2" tx2="dk2" accent1="accent1" accent2="accent2" accent3="accent3" accent4="accent4" accent5="accent5" accent6="accent6" hlink="hlink" folHlink="folHlink"/>
  <p:sldLayoutIdLst>
    <p:sldLayoutId id="2147483670" r:id="rId1"/>
    <p:sldLayoutId id="2147483686" r:id="rId2"/>
    <p:sldLayoutId id="2147483687" r:id="rId3"/>
    <p:sldLayoutId id="2147483682" r:id="rId4"/>
    <p:sldLayoutId id="2147483683" r:id="rId5"/>
    <p:sldLayoutId id="2147483685" r:id="rId6"/>
    <p:sldLayoutId id="2147483684" r:id="rId7"/>
    <p:sldLayoutId id="2147483658" r:id="rId8"/>
  </p:sldLayoutIdLst>
  <p:timing>
    <p:tnLst>
      <p:par>
        <p:cTn xmlns:p14="http://schemas.microsoft.com/office/powerpoint/2010/mai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8">
            <a:alphaModFix amt="10000"/>
            <a:extLst>
              <a:ext uri="{28A0092B-C50C-407E-A947-70E740481C1C}">
                <a14:useLocalDpi xmlns:a14="http://schemas.microsoft.com/office/drawing/2010/main" val="0"/>
              </a:ext>
            </a:extLst>
          </a:blip>
          <a:srcRect r="18432" b="56146"/>
          <a:stretch/>
        </p:blipFill>
        <p:spPr>
          <a:xfrm>
            <a:off x="5571744" y="5289125"/>
            <a:ext cx="3572256" cy="1873675"/>
          </a:xfrm>
          <a:prstGeom prst="rect">
            <a:avLst/>
          </a:prstGeom>
        </p:spPr>
      </p:pic>
      <p:sp>
        <p:nvSpPr>
          <p:cNvPr id="11" name="Triangle 10"/>
          <p:cNvSpPr/>
          <p:nvPr userDrawn="1"/>
        </p:nvSpPr>
        <p:spPr>
          <a:xfrm>
            <a:off x="8632774" y="6676122"/>
            <a:ext cx="316326" cy="18484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28650" y="365126"/>
            <a:ext cx="7886700" cy="469761"/>
          </a:xfrm>
          <a:prstGeom prst="rect">
            <a:avLst/>
          </a:prstGeom>
        </p:spPr>
        <p:txBody>
          <a:bodyPr vert="horz" lIns="91440" tIns="45720" rIns="91440" bIns="45720" rtlCol="0" anchor="ctr">
            <a:normAutofit/>
          </a:bodyPr>
          <a:lstStyle/>
          <a:p>
            <a:r>
              <a:rPr lang="en-US" dirty="0" smtClean="0"/>
              <a:t>SLIDE TITLE</a:t>
            </a:r>
            <a:endParaRPr lang="en-US" dirty="0"/>
          </a:p>
        </p:txBody>
      </p:sp>
      <p:sp>
        <p:nvSpPr>
          <p:cNvPr id="3" name="Text Placeholder 2"/>
          <p:cNvSpPr>
            <a:spLocks noGrp="1"/>
          </p:cNvSpPr>
          <p:nvPr>
            <p:ph type="body" idx="1"/>
          </p:nvPr>
        </p:nvSpPr>
        <p:spPr>
          <a:xfrm>
            <a:off x="628650" y="954158"/>
            <a:ext cx="7886700" cy="5182164"/>
          </a:xfrm>
          <a:prstGeom prst="rect">
            <a:avLst/>
          </a:prstGeom>
        </p:spPr>
        <p:txBody>
          <a:bodyPr vert="horz" lIns="91440" tIns="45720" rIns="91440" bIns="45720" rtlCol="0">
            <a:normAutofit/>
          </a:bodyPr>
          <a:lstStyle/>
          <a:p>
            <a:pPr lvl="0"/>
            <a:r>
              <a:rPr lang="en-US" dirty="0" smtClean="0"/>
              <a:t>Text</a:t>
            </a:r>
            <a:endParaRPr lang="en-US" dirty="0"/>
          </a:p>
        </p:txBody>
      </p:sp>
      <p:pic>
        <p:nvPicPr>
          <p:cNvPr id="7" name="Picture 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150686" y="6289212"/>
            <a:ext cx="2407901" cy="383769"/>
          </a:xfrm>
          <a:prstGeom prst="rect">
            <a:avLst/>
          </a:prstGeom>
        </p:spPr>
      </p:pic>
      <p:sp>
        <p:nvSpPr>
          <p:cNvPr id="6" name="Slide Number Placeholder 5"/>
          <p:cNvSpPr>
            <a:spLocks noGrp="1"/>
          </p:cNvSpPr>
          <p:nvPr>
            <p:ph type="sldNum" sz="quarter" idx="4"/>
          </p:nvPr>
        </p:nvSpPr>
        <p:spPr>
          <a:xfrm>
            <a:off x="8398119" y="6356351"/>
            <a:ext cx="5441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F2A00-F3DD-5F4F-8B2A-0B93CE72B5BD}" type="slidenum">
              <a:rPr lang="en-US" smtClean="0"/>
              <a:t>‹#›</a:t>
            </a:fld>
            <a:endParaRPr lang="en-US" dirty="0"/>
          </a:p>
        </p:txBody>
      </p:sp>
    </p:spTree>
    <p:extLst>
      <p:ext uri="{BB962C8B-B14F-4D97-AF65-F5344CB8AC3E}">
        <p14:creationId xmlns:p14="http://schemas.microsoft.com/office/powerpoint/2010/main" val="696216353"/>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 id="2147483676" r:id="rId4"/>
    <p:sldLayoutId id="2147483680" r:id="rId5"/>
    <p:sldLayoutId id="2147483689" r:id="rId6"/>
  </p:sldLayoutIdLst>
  <p:timing>
    <p:tnLst>
      <p:par>
        <p:cTn xmlns:p14="http://schemas.microsoft.com/office/powerpoint/2010/main" id="1" dur="indefinite" restart="never" nodeType="tmRoot"/>
      </p:par>
    </p:tnLst>
  </p:timing>
  <p:hf hdr="0" ftr="0" dt="0"/>
  <p:txStyles>
    <p:titleStyle>
      <a:lvl1pPr algn="l" defTabSz="914400" rtl="0" eaLnBrk="1" latinLnBrk="0" hangingPunct="1">
        <a:lnSpc>
          <a:spcPct val="90000"/>
        </a:lnSpc>
        <a:spcBef>
          <a:spcPct val="0"/>
        </a:spcBef>
        <a:buNone/>
        <a:defRPr sz="3600" b="1" kern="0" spc="200" baseline="0">
          <a:solidFill>
            <a:schemeClr val="accent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6">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jpeg"/><Relationship Id="rId6"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jp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 y="5348889"/>
            <a:ext cx="9144000" cy="447803"/>
          </a:xfrm>
        </p:spPr>
        <p:txBody>
          <a:bodyPr/>
          <a:lstStyle/>
          <a:p>
            <a:r>
              <a:rPr lang="en-US" dirty="0" smtClean="0"/>
              <a:t>Developing innovative ways to study ocean waves</a:t>
            </a:r>
            <a:endParaRPr lang="en-US" dirty="0"/>
          </a:p>
        </p:txBody>
      </p:sp>
      <p:sp>
        <p:nvSpPr>
          <p:cNvPr id="8" name="Title 7"/>
          <p:cNvSpPr>
            <a:spLocks noGrp="1"/>
          </p:cNvSpPr>
          <p:nvPr>
            <p:ph type="title"/>
          </p:nvPr>
        </p:nvSpPr>
        <p:spPr/>
        <p:txBody>
          <a:bodyPr/>
          <a:lstStyle/>
          <a:p>
            <a:r>
              <a:rPr lang="en-US" dirty="0" smtClean="0"/>
              <a:t>Making Waves:</a:t>
            </a:r>
            <a:endParaRPr lang="en-US" dirty="0"/>
          </a:p>
        </p:txBody>
      </p:sp>
    </p:spTree>
    <p:extLst>
      <p:ext uri="{BB962C8B-B14F-4D97-AF65-F5344CB8AC3E}">
        <p14:creationId xmlns:p14="http://schemas.microsoft.com/office/powerpoint/2010/main" val="348009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Research Questions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F2A00-F3DD-5F4F-8B2A-0B93CE72B5BD}" type="slidenum">
              <a:rPr kumimoji="0" lang="en-US" sz="1200" b="0" i="0" u="none" strike="noStrike" kern="1200" cap="none" spc="0" normalizeH="0" baseline="0" noProof="0" smtClean="0">
                <a:ln>
                  <a:noFill/>
                </a:ln>
                <a:solidFill>
                  <a:srgbClr val="0062A9">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0062A9">
                  <a:tint val="75000"/>
                </a:srgbClr>
              </a:solidFill>
              <a:effectLst/>
              <a:uLnTx/>
              <a:uFillTx/>
              <a:latin typeface="Calibri" panose="020F0502020204030204"/>
              <a:ea typeface="+mn-ea"/>
              <a:cs typeface="+mn-cs"/>
            </a:endParaRPr>
          </a:p>
        </p:txBody>
      </p:sp>
      <p:sp>
        <p:nvSpPr>
          <p:cNvPr id="19" name="Rounded Rectangle 18"/>
          <p:cNvSpPr>
            <a:spLocks noChangeArrowheads="1"/>
          </p:cNvSpPr>
          <p:nvPr/>
        </p:nvSpPr>
        <p:spPr bwMode="auto">
          <a:xfrm>
            <a:off x="914279" y="1323748"/>
            <a:ext cx="7489372" cy="1243572"/>
          </a:xfrm>
          <a:prstGeom prst="roundRect">
            <a:avLst>
              <a:gd name="adj" fmla="val 16667"/>
            </a:avLst>
          </a:prstGeom>
          <a:solidFill>
            <a:srgbClr val="1F497D">
              <a:lumMod val="40000"/>
              <a:lumOff val="60000"/>
            </a:srgbClr>
          </a:solidFill>
          <a:ln w="9525" algn="ctr">
            <a:solidFill>
              <a:sysClr val="windowText" lastClr="000000"/>
            </a:solidFill>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How do wave tank experiments and theoretical models allow us to make predictions about waves in the ocean?</a:t>
            </a:r>
          </a:p>
        </p:txBody>
      </p:sp>
    </p:spTree>
    <p:extLst>
      <p:ext uri="{BB962C8B-B14F-4D97-AF65-F5344CB8AC3E}">
        <p14:creationId xmlns:p14="http://schemas.microsoft.com/office/powerpoint/2010/main" val="27480633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Research Questions</a:t>
            </a:r>
            <a:endParaRPr lang="en-US" dirty="0"/>
          </a:p>
        </p:txBody>
      </p:sp>
      <p:sp>
        <p:nvSpPr>
          <p:cNvPr id="6" name="Content Placeholder 5"/>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11</a:t>
            </a:fld>
            <a:endParaRPr lang="en-US"/>
          </a:p>
        </p:txBody>
      </p:sp>
      <p:sp>
        <p:nvSpPr>
          <p:cNvPr id="19" name="Rounded Rectangle 18"/>
          <p:cNvSpPr>
            <a:spLocks noChangeArrowheads="1"/>
          </p:cNvSpPr>
          <p:nvPr/>
        </p:nvSpPr>
        <p:spPr bwMode="auto">
          <a:xfrm>
            <a:off x="914279" y="1323748"/>
            <a:ext cx="7489372" cy="1243572"/>
          </a:xfrm>
          <a:prstGeom prst="roundRect">
            <a:avLst>
              <a:gd name="adj" fmla="val 16667"/>
            </a:avLst>
          </a:prstGeom>
          <a:solidFill>
            <a:srgbClr val="1F497D">
              <a:lumMod val="40000"/>
              <a:lumOff val="60000"/>
            </a:srgbClr>
          </a:solidFill>
          <a:ln w="9525" algn="ctr">
            <a:solidFill>
              <a:sysClr val="windowText" lastClr="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How do wave tank experiments and theoretical models allow us to make predictions about waves in the ocean?</a:t>
            </a:r>
          </a:p>
        </p:txBody>
      </p:sp>
      <p:sp>
        <p:nvSpPr>
          <p:cNvPr id="21" name="AutoShape 9"/>
          <p:cNvSpPr>
            <a:spLocks noChangeArrowheads="1"/>
          </p:cNvSpPr>
          <p:nvPr/>
        </p:nvSpPr>
        <p:spPr bwMode="auto">
          <a:xfrm>
            <a:off x="914279" y="3913707"/>
            <a:ext cx="3099782" cy="2307477"/>
          </a:xfrm>
          <a:prstGeom prst="flowChartAlternateProcess">
            <a:avLst/>
          </a:prstGeom>
          <a:solidFill>
            <a:srgbClr val="C0504D">
              <a:lumMod val="60000"/>
              <a:lumOff val="40000"/>
            </a:srgbClr>
          </a:solidFill>
          <a:ln w="9525">
            <a:solidFill>
              <a:sysClr val="windowText" lastClr="000000"/>
            </a:solidFill>
            <a:miter lim="800000"/>
            <a:headEnd/>
            <a:tailEnd/>
          </a:ln>
        </p:spPr>
        <p:txBody>
          <a:bodyPr lIns="93973" tIns="46986" rIns="93973" bIns="46986"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1. How </a:t>
            </a:r>
            <a:r>
              <a:rPr kumimoji="0" lang="en-US" sz="2400" b="0" i="0" u="none" strike="noStrike" kern="0" cap="none" spc="0" normalizeH="0" baseline="0" noProof="0" dirty="0">
                <a:ln>
                  <a:noFill/>
                </a:ln>
                <a:solidFill>
                  <a:prstClr val="black"/>
                </a:solidFill>
                <a:effectLst/>
                <a:uLnTx/>
                <a:uFillTx/>
              </a:rPr>
              <a:t>is wave speed related to wave properties in wave tank simulations? </a:t>
            </a:r>
          </a:p>
        </p:txBody>
      </p:sp>
      <p:sp>
        <p:nvSpPr>
          <p:cNvPr id="23" name="AutoShape 10"/>
          <p:cNvSpPr>
            <a:spLocks noChangeArrowheads="1"/>
          </p:cNvSpPr>
          <p:nvPr/>
        </p:nvSpPr>
        <p:spPr bwMode="auto">
          <a:xfrm>
            <a:off x="5052447" y="3913708"/>
            <a:ext cx="3356693" cy="2307477"/>
          </a:xfrm>
          <a:prstGeom prst="flowChartAlternateProcess">
            <a:avLst/>
          </a:prstGeom>
          <a:solidFill>
            <a:srgbClr val="C0504D">
              <a:lumMod val="60000"/>
              <a:lumOff val="40000"/>
            </a:srgbClr>
          </a:solidFill>
          <a:ln w="9525">
            <a:solidFill>
              <a:sysClr val="windowText" lastClr="000000"/>
            </a:solidFill>
            <a:miter lim="800000"/>
            <a:headEnd/>
            <a:tailEnd/>
          </a:ln>
        </p:spPr>
        <p:txBody>
          <a:bodyPr lIns="93973" tIns="46986" rIns="93973" bIns="46986"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2. How well do our theoretical predictions of a wave compare with waves generated in the tank?</a:t>
            </a:r>
          </a:p>
        </p:txBody>
      </p:sp>
      <p:sp>
        <p:nvSpPr>
          <p:cNvPr id="16" name="Down Arrow 15"/>
          <p:cNvSpPr/>
          <p:nvPr/>
        </p:nvSpPr>
        <p:spPr>
          <a:xfrm rot="1500874">
            <a:off x="2563583" y="2624845"/>
            <a:ext cx="604157" cy="842126"/>
          </a:xfrm>
          <a:prstGeom prst="down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rot="19864683">
            <a:off x="5799411" y="2624844"/>
            <a:ext cx="604157" cy="842126"/>
          </a:xfrm>
          <a:prstGeom prst="down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7185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7943" y="4545874"/>
            <a:ext cx="5081451" cy="2926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07798" y="947615"/>
            <a:ext cx="7886700" cy="469761"/>
          </a:xfrm>
        </p:spPr>
        <p:txBody>
          <a:bodyPr>
            <a:noAutofit/>
          </a:bodyPr>
          <a:lstStyle/>
          <a:p>
            <a:r>
              <a:rPr lang="en-US" sz="1800" dirty="0" smtClean="0"/>
              <a:t>How </a:t>
            </a:r>
            <a:r>
              <a:rPr lang="en-US" sz="1800" dirty="0"/>
              <a:t>is wave speed related to wave properties in wave tank simulations? </a:t>
            </a:r>
          </a:p>
        </p:txBody>
      </p:sp>
      <p:sp>
        <p:nvSpPr>
          <p:cNvPr id="3" name="Content Placeholder 2"/>
          <p:cNvSpPr>
            <a:spLocks noGrp="1"/>
          </p:cNvSpPr>
          <p:nvPr>
            <p:ph idx="1"/>
          </p:nvPr>
        </p:nvSpPr>
        <p:spPr>
          <a:xfrm>
            <a:off x="628650" y="1451113"/>
            <a:ext cx="7886700" cy="5122186"/>
          </a:xfrm>
        </p:spPr>
        <p:txBody>
          <a:bodyPr/>
          <a:lstStyle/>
          <a:p>
            <a:endParaRPr lang="en-US"/>
          </a:p>
        </p:txBody>
      </p:sp>
      <p:pic>
        <p:nvPicPr>
          <p:cNvPr id="1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44" y="1526975"/>
            <a:ext cx="8209601" cy="5131000"/>
          </a:xfrm>
          <a:prstGeom prst="rect">
            <a:avLst/>
          </a:prstGeom>
        </p:spPr>
      </p:pic>
      <p:sp>
        <p:nvSpPr>
          <p:cNvPr id="6" name="TextBox 5"/>
          <p:cNvSpPr txBox="1"/>
          <p:nvPr/>
        </p:nvSpPr>
        <p:spPr>
          <a:xfrm>
            <a:off x="628650" y="1746173"/>
            <a:ext cx="3731278" cy="400110"/>
          </a:xfrm>
          <a:prstGeom prst="rect">
            <a:avLst/>
          </a:prstGeom>
          <a:solidFill>
            <a:schemeClr val="bg1"/>
          </a:solidFill>
        </p:spPr>
        <p:txBody>
          <a:bodyPr wrap="none" rtlCol="0">
            <a:spAutoFit/>
          </a:bodyPr>
          <a:lstStyle/>
          <a:p>
            <a:r>
              <a:rPr lang="en-US" sz="2000" dirty="0" smtClean="0"/>
              <a:t>1. Obtain images from wave tank. </a:t>
            </a:r>
            <a:endParaRPr lang="en-US" sz="2000" dirty="0"/>
          </a:p>
        </p:txBody>
      </p:sp>
      <p:sp>
        <p:nvSpPr>
          <p:cNvPr id="8" name="Title 1"/>
          <p:cNvSpPr txBox="1">
            <a:spLocks/>
          </p:cNvSpPr>
          <p:nvPr/>
        </p:nvSpPr>
        <p:spPr>
          <a:xfrm>
            <a:off x="628650" y="414353"/>
            <a:ext cx="7886700" cy="469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0" cap="all" spc="200" baseline="0">
                <a:solidFill>
                  <a:schemeClr val="accent2"/>
                </a:solidFill>
                <a:latin typeface="+mj-lt"/>
                <a:ea typeface="+mj-ea"/>
                <a:cs typeface="+mj-cs"/>
              </a:defRPr>
            </a:lvl1pPr>
          </a:lstStyle>
          <a:p>
            <a:r>
              <a:rPr lang="en-US" sz="3200" dirty="0" smtClean="0"/>
              <a:t>METHODS: Question 1</a:t>
            </a:r>
            <a:endParaRPr lang="en-US" sz="3200" dirty="0"/>
          </a:p>
        </p:txBody>
      </p:sp>
      <p:sp>
        <p:nvSpPr>
          <p:cNvPr id="4" name="Slide Number Placeholder 3"/>
          <p:cNvSpPr>
            <a:spLocks noGrp="1"/>
          </p:cNvSpPr>
          <p:nvPr>
            <p:ph type="sldNum" sz="quarter" idx="12"/>
          </p:nvPr>
        </p:nvSpPr>
        <p:spPr/>
        <p:txBody>
          <a:bodyPr/>
          <a:lstStyle/>
          <a:p>
            <a:fld id="{CD6F2A00-F3DD-5F4F-8B2A-0B93CE72B5BD}" type="slidenum">
              <a:rPr lang="en-US" smtClean="0"/>
              <a:t>12</a:t>
            </a:fld>
            <a:endParaRPr lang="en-US" dirty="0"/>
          </a:p>
        </p:txBody>
      </p:sp>
    </p:spTree>
    <p:extLst>
      <p:ext uri="{BB962C8B-B14F-4D97-AF65-F5344CB8AC3E}">
        <p14:creationId xmlns:p14="http://schemas.microsoft.com/office/powerpoint/2010/main" val="11053179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767943" y="4545874"/>
            <a:ext cx="5081451" cy="2926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492" y="1658305"/>
            <a:ext cx="8209601" cy="5131000"/>
          </a:xfrm>
        </p:spPr>
      </p:pic>
      <p:sp>
        <p:nvSpPr>
          <p:cNvPr id="4" name="Slide Number Placeholder 3"/>
          <p:cNvSpPr>
            <a:spLocks noGrp="1"/>
          </p:cNvSpPr>
          <p:nvPr>
            <p:ph type="sldNum" sz="quarter" idx="12"/>
          </p:nvPr>
        </p:nvSpPr>
        <p:spPr/>
        <p:txBody>
          <a:bodyPr/>
          <a:lstStyle/>
          <a:p>
            <a:fld id="{CD6F2A00-F3DD-5F4F-8B2A-0B93CE72B5BD}" type="slidenum">
              <a:rPr lang="en-US" smtClean="0"/>
              <a:t>13</a:t>
            </a:fld>
            <a:endParaRPr lang="en-US" dirty="0"/>
          </a:p>
        </p:txBody>
      </p:sp>
      <p:sp>
        <p:nvSpPr>
          <p:cNvPr id="5" name="Slide Number Placeholder 3"/>
          <p:cNvSpPr txBox="1">
            <a:spLocks/>
          </p:cNvSpPr>
          <p:nvPr/>
        </p:nvSpPr>
        <p:spPr>
          <a:xfrm>
            <a:off x="8398119" y="6356351"/>
            <a:ext cx="544167"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6F2A00-F3DD-5F4F-8B2A-0B93CE72B5BD}" type="slidenum">
              <a:rPr lang="en-US" smtClean="0"/>
              <a:pPr/>
              <a:t>13</a:t>
            </a:fld>
            <a:endParaRPr lang="en-US" dirty="0"/>
          </a:p>
        </p:txBody>
      </p:sp>
      <p:cxnSp>
        <p:nvCxnSpPr>
          <p:cNvPr id="7" name="Straight Connector 6"/>
          <p:cNvCxnSpPr/>
          <p:nvPr/>
        </p:nvCxnSpPr>
        <p:spPr>
          <a:xfrm>
            <a:off x="2775223" y="1658305"/>
            <a:ext cx="0" cy="513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685111" y="1658305"/>
            <a:ext cx="0" cy="513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8560" y="4118592"/>
            <a:ext cx="820853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14" idx="3"/>
          </p:cNvCxnSpPr>
          <p:nvPr/>
        </p:nvCxnSpPr>
        <p:spPr>
          <a:xfrm flipV="1">
            <a:off x="465112" y="4223805"/>
            <a:ext cx="8211981" cy="1294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8560" y="6567651"/>
            <a:ext cx="820509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775223" y="3529439"/>
            <a:ext cx="2909888" cy="0"/>
          </a:xfrm>
          <a:prstGeom prst="straightConnector1">
            <a:avLst/>
          </a:prstGeom>
          <a:ln w="635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70998" y="3102658"/>
            <a:ext cx="1601785" cy="369332"/>
          </a:xfrm>
          <a:prstGeom prst="rect">
            <a:avLst/>
          </a:prstGeom>
          <a:solidFill>
            <a:schemeClr val="bg1"/>
          </a:solidFill>
          <a:ln w="38100">
            <a:solidFill>
              <a:srgbClr val="92D050"/>
            </a:solidFill>
          </a:ln>
        </p:spPr>
        <p:txBody>
          <a:bodyPr wrap="none" rtlCol="0">
            <a:spAutoFit/>
          </a:bodyPr>
          <a:lstStyle/>
          <a:p>
            <a:r>
              <a:rPr lang="en-US" dirty="0" smtClean="0">
                <a:solidFill>
                  <a:srgbClr val="000104"/>
                </a:solidFill>
              </a:rPr>
              <a:t>Wavelength (</a:t>
            </a:r>
            <a:r>
              <a:rPr lang="el-GR" dirty="0" smtClean="0">
                <a:solidFill>
                  <a:srgbClr val="000104"/>
                </a:solidFill>
              </a:rPr>
              <a:t>λ</a:t>
            </a:r>
            <a:r>
              <a:rPr lang="en-US" dirty="0" smtClean="0">
                <a:solidFill>
                  <a:srgbClr val="000104"/>
                </a:solidFill>
              </a:rPr>
              <a:t>)</a:t>
            </a:r>
            <a:endParaRPr lang="en-US" dirty="0">
              <a:solidFill>
                <a:srgbClr val="000104"/>
              </a:solidFill>
            </a:endParaRPr>
          </a:p>
        </p:txBody>
      </p:sp>
      <p:cxnSp>
        <p:nvCxnSpPr>
          <p:cNvPr id="17" name="Straight Arrow Connector 16"/>
          <p:cNvCxnSpPr/>
          <p:nvPr/>
        </p:nvCxnSpPr>
        <p:spPr>
          <a:xfrm>
            <a:off x="2869186" y="4082549"/>
            <a:ext cx="6221" cy="177301"/>
          </a:xfrm>
          <a:prstGeom prst="straightConnector1">
            <a:avLst/>
          </a:prstGeom>
          <a:ln>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76475" y="4039139"/>
            <a:ext cx="1544012" cy="369332"/>
          </a:xfrm>
          <a:prstGeom prst="rect">
            <a:avLst/>
          </a:prstGeom>
          <a:solidFill>
            <a:schemeClr val="bg1"/>
          </a:solidFill>
          <a:ln w="38100">
            <a:solidFill>
              <a:srgbClr val="92D050"/>
            </a:solidFill>
          </a:ln>
        </p:spPr>
        <p:txBody>
          <a:bodyPr wrap="none" rtlCol="0">
            <a:spAutoFit/>
          </a:bodyPr>
          <a:lstStyle/>
          <a:p>
            <a:r>
              <a:rPr lang="en-US" dirty="0" smtClean="0">
                <a:solidFill>
                  <a:srgbClr val="000104"/>
                </a:solidFill>
              </a:rPr>
              <a:t>Amplitude (m)</a:t>
            </a:r>
            <a:endParaRPr lang="en-US" dirty="0">
              <a:solidFill>
                <a:srgbClr val="000104"/>
              </a:solidFill>
            </a:endParaRPr>
          </a:p>
        </p:txBody>
      </p:sp>
      <p:cxnSp>
        <p:nvCxnSpPr>
          <p:cNvPr id="27" name="Straight Arrow Connector 26"/>
          <p:cNvCxnSpPr/>
          <p:nvPr/>
        </p:nvCxnSpPr>
        <p:spPr>
          <a:xfrm>
            <a:off x="1352162" y="4223805"/>
            <a:ext cx="0" cy="2332702"/>
          </a:xfrm>
          <a:prstGeom prst="straightConnector1">
            <a:avLst/>
          </a:prstGeom>
          <a:ln w="635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6200000">
            <a:off x="201571" y="5295085"/>
            <a:ext cx="1748364" cy="369332"/>
          </a:xfrm>
          <a:prstGeom prst="rect">
            <a:avLst/>
          </a:prstGeom>
          <a:solidFill>
            <a:schemeClr val="bg1"/>
          </a:solidFill>
          <a:ln w="38100">
            <a:solidFill>
              <a:srgbClr val="92D050"/>
            </a:solidFill>
          </a:ln>
        </p:spPr>
        <p:txBody>
          <a:bodyPr wrap="none" rtlCol="0">
            <a:spAutoFit/>
          </a:bodyPr>
          <a:lstStyle/>
          <a:p>
            <a:r>
              <a:rPr lang="en-US" dirty="0" smtClean="0">
                <a:solidFill>
                  <a:srgbClr val="000104"/>
                </a:solidFill>
              </a:rPr>
              <a:t>Water depth (m)</a:t>
            </a:r>
            <a:endParaRPr lang="en-US" dirty="0">
              <a:solidFill>
                <a:srgbClr val="000104"/>
              </a:solidFill>
            </a:endParaRPr>
          </a:p>
        </p:txBody>
      </p:sp>
      <p:sp>
        <p:nvSpPr>
          <p:cNvPr id="29" name="TextBox 28"/>
          <p:cNvSpPr txBox="1"/>
          <p:nvPr/>
        </p:nvSpPr>
        <p:spPr>
          <a:xfrm>
            <a:off x="632098" y="1822911"/>
            <a:ext cx="7860613" cy="400110"/>
          </a:xfrm>
          <a:prstGeom prst="rect">
            <a:avLst/>
          </a:prstGeom>
          <a:solidFill>
            <a:schemeClr val="bg1"/>
          </a:solidFill>
        </p:spPr>
        <p:txBody>
          <a:bodyPr wrap="none" rtlCol="0">
            <a:spAutoFit/>
          </a:bodyPr>
          <a:lstStyle/>
          <a:p>
            <a:r>
              <a:rPr lang="en-US" sz="2000" dirty="0" smtClean="0"/>
              <a:t>2. Calculate wavelength, amplitude and water depth from measurements</a:t>
            </a:r>
            <a:r>
              <a:rPr lang="en-US" dirty="0" smtClean="0"/>
              <a:t>.</a:t>
            </a:r>
            <a:endParaRPr lang="en-US" dirty="0"/>
          </a:p>
        </p:txBody>
      </p:sp>
      <p:sp>
        <p:nvSpPr>
          <p:cNvPr id="22" name="Title 1"/>
          <p:cNvSpPr>
            <a:spLocks noGrp="1"/>
          </p:cNvSpPr>
          <p:nvPr>
            <p:ph type="title"/>
          </p:nvPr>
        </p:nvSpPr>
        <p:spPr>
          <a:xfrm>
            <a:off x="707798" y="947615"/>
            <a:ext cx="7886700" cy="469761"/>
          </a:xfrm>
        </p:spPr>
        <p:txBody>
          <a:bodyPr>
            <a:noAutofit/>
          </a:bodyPr>
          <a:lstStyle/>
          <a:p>
            <a:r>
              <a:rPr lang="en-US" sz="1800" dirty="0" smtClean="0"/>
              <a:t>How </a:t>
            </a:r>
            <a:r>
              <a:rPr lang="en-US" sz="1800" dirty="0"/>
              <a:t>is wave speed related to wave properties in wave tank simulations? </a:t>
            </a:r>
          </a:p>
        </p:txBody>
      </p:sp>
      <p:sp>
        <p:nvSpPr>
          <p:cNvPr id="23" name="Title 1"/>
          <p:cNvSpPr txBox="1">
            <a:spLocks/>
          </p:cNvSpPr>
          <p:nvPr/>
        </p:nvSpPr>
        <p:spPr>
          <a:xfrm>
            <a:off x="628650" y="414353"/>
            <a:ext cx="7886700" cy="469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0" cap="all" spc="200" baseline="0">
                <a:solidFill>
                  <a:schemeClr val="accent2"/>
                </a:solidFill>
                <a:latin typeface="+mj-lt"/>
                <a:ea typeface="+mj-ea"/>
                <a:cs typeface="+mj-cs"/>
              </a:defRPr>
            </a:lvl1pPr>
          </a:lstStyle>
          <a:p>
            <a:r>
              <a:rPr lang="en-US" sz="3200" dirty="0" smtClean="0"/>
              <a:t>METHODS: Question 1</a:t>
            </a:r>
            <a:endParaRPr lang="en-US" sz="3200" dirty="0"/>
          </a:p>
        </p:txBody>
      </p:sp>
      <p:sp>
        <p:nvSpPr>
          <p:cNvPr id="20" name="TextBox 19"/>
          <p:cNvSpPr txBox="1"/>
          <p:nvPr/>
        </p:nvSpPr>
        <p:spPr>
          <a:xfrm rot="16200000">
            <a:off x="2166308" y="2584591"/>
            <a:ext cx="834716" cy="369332"/>
          </a:xfrm>
          <a:prstGeom prst="rect">
            <a:avLst/>
          </a:prstGeom>
          <a:solidFill>
            <a:schemeClr val="bg1"/>
          </a:solidFill>
          <a:ln w="38100">
            <a:solidFill>
              <a:srgbClr val="FF0000"/>
            </a:solidFill>
          </a:ln>
        </p:spPr>
        <p:txBody>
          <a:bodyPr wrap="none" rtlCol="0">
            <a:spAutoFit/>
          </a:bodyPr>
          <a:lstStyle/>
          <a:p>
            <a:r>
              <a:rPr lang="en-US" dirty="0" smtClean="0">
                <a:solidFill>
                  <a:srgbClr val="000104"/>
                </a:solidFill>
              </a:rPr>
              <a:t>Crest 1</a:t>
            </a:r>
            <a:endParaRPr lang="en-US" dirty="0">
              <a:solidFill>
                <a:srgbClr val="000104"/>
              </a:solidFill>
            </a:endParaRPr>
          </a:p>
        </p:txBody>
      </p:sp>
      <p:sp>
        <p:nvSpPr>
          <p:cNvPr id="21" name="TextBox 20"/>
          <p:cNvSpPr txBox="1"/>
          <p:nvPr/>
        </p:nvSpPr>
        <p:spPr>
          <a:xfrm rot="16200000">
            <a:off x="5076196" y="2599307"/>
            <a:ext cx="834716" cy="369332"/>
          </a:xfrm>
          <a:prstGeom prst="rect">
            <a:avLst/>
          </a:prstGeom>
          <a:solidFill>
            <a:schemeClr val="bg1"/>
          </a:solidFill>
          <a:ln w="38100">
            <a:solidFill>
              <a:srgbClr val="FF0000"/>
            </a:solidFill>
          </a:ln>
        </p:spPr>
        <p:txBody>
          <a:bodyPr wrap="none" rtlCol="0">
            <a:spAutoFit/>
          </a:bodyPr>
          <a:lstStyle/>
          <a:p>
            <a:r>
              <a:rPr lang="en-US" dirty="0" smtClean="0">
                <a:solidFill>
                  <a:srgbClr val="000104"/>
                </a:solidFill>
              </a:rPr>
              <a:t>Crest 2</a:t>
            </a:r>
            <a:endParaRPr lang="en-US" dirty="0">
              <a:solidFill>
                <a:srgbClr val="000104"/>
              </a:solidFill>
            </a:endParaRPr>
          </a:p>
        </p:txBody>
      </p:sp>
    </p:spTree>
    <p:extLst>
      <p:ext uri="{BB962C8B-B14F-4D97-AF65-F5344CB8AC3E}">
        <p14:creationId xmlns:p14="http://schemas.microsoft.com/office/powerpoint/2010/main" val="1300292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92040" y="4990011"/>
            <a:ext cx="5081451" cy="2926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a:srcRect l="10574" t="4427" r="16911" b="16223"/>
          <a:stretch/>
        </p:blipFill>
        <p:spPr>
          <a:xfrm>
            <a:off x="666206" y="1575428"/>
            <a:ext cx="7928292" cy="4877623"/>
          </a:xfrm>
          <a:prstGeom prst="rect">
            <a:avLst/>
          </a:prstGeom>
        </p:spPr>
      </p:pic>
      <p:sp>
        <p:nvSpPr>
          <p:cNvPr id="29" name="TextBox 28"/>
          <p:cNvSpPr txBox="1"/>
          <p:nvPr/>
        </p:nvSpPr>
        <p:spPr>
          <a:xfrm>
            <a:off x="707798" y="1739358"/>
            <a:ext cx="5995616" cy="400110"/>
          </a:xfrm>
          <a:prstGeom prst="rect">
            <a:avLst/>
          </a:prstGeom>
          <a:solidFill>
            <a:schemeClr val="bg1"/>
          </a:solidFill>
        </p:spPr>
        <p:txBody>
          <a:bodyPr wrap="none" rtlCol="0">
            <a:spAutoFit/>
          </a:bodyPr>
          <a:lstStyle/>
          <a:p>
            <a:r>
              <a:rPr lang="en-US" sz="2000" dirty="0" smtClean="0"/>
              <a:t>3. Generate model wave that overlays wave tank image.</a:t>
            </a:r>
            <a:endParaRPr lang="en-US" sz="2000" dirty="0"/>
          </a:p>
        </p:txBody>
      </p:sp>
      <p:sp>
        <p:nvSpPr>
          <p:cNvPr id="22" name="Title 1"/>
          <p:cNvSpPr>
            <a:spLocks noGrp="1"/>
          </p:cNvSpPr>
          <p:nvPr>
            <p:ph type="title"/>
          </p:nvPr>
        </p:nvSpPr>
        <p:spPr>
          <a:xfrm>
            <a:off x="707798" y="947615"/>
            <a:ext cx="7886700" cy="469761"/>
          </a:xfrm>
        </p:spPr>
        <p:txBody>
          <a:bodyPr>
            <a:noAutofit/>
          </a:bodyPr>
          <a:lstStyle/>
          <a:p>
            <a:r>
              <a:rPr lang="en-US" sz="1800" dirty="0" smtClean="0"/>
              <a:t>How </a:t>
            </a:r>
            <a:r>
              <a:rPr lang="en-US" sz="1800" dirty="0"/>
              <a:t>is wave speed related to wave properties in wave tank simulations? </a:t>
            </a:r>
          </a:p>
        </p:txBody>
      </p:sp>
      <p:sp>
        <p:nvSpPr>
          <p:cNvPr id="23" name="Title 1"/>
          <p:cNvSpPr txBox="1">
            <a:spLocks/>
          </p:cNvSpPr>
          <p:nvPr/>
        </p:nvSpPr>
        <p:spPr>
          <a:xfrm>
            <a:off x="628650" y="414353"/>
            <a:ext cx="7886700" cy="469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0" cap="all" spc="200" baseline="0">
                <a:solidFill>
                  <a:schemeClr val="accent2"/>
                </a:solidFill>
                <a:latin typeface="+mj-lt"/>
                <a:ea typeface="+mj-ea"/>
                <a:cs typeface="+mj-cs"/>
              </a:defRPr>
            </a:lvl1pPr>
          </a:lstStyle>
          <a:p>
            <a:r>
              <a:rPr lang="en-US" sz="3200" dirty="0" smtClean="0"/>
              <a:t>METHODS: Question 1</a:t>
            </a:r>
            <a:endParaRPr lang="en-US" sz="3200" dirty="0"/>
          </a:p>
        </p:txBody>
      </p:sp>
      <p:sp>
        <p:nvSpPr>
          <p:cNvPr id="3" name="Slide Number Placeholder 2"/>
          <p:cNvSpPr>
            <a:spLocks noGrp="1"/>
          </p:cNvSpPr>
          <p:nvPr>
            <p:ph type="sldNum" sz="quarter" idx="12"/>
          </p:nvPr>
        </p:nvSpPr>
        <p:spPr/>
        <p:txBody>
          <a:bodyPr/>
          <a:lstStyle/>
          <a:p>
            <a:fld id="{CD6F2A00-F3DD-5F4F-8B2A-0B93CE72B5BD}" type="slidenum">
              <a:rPr lang="en-US" smtClean="0"/>
              <a:t>14</a:t>
            </a:fld>
            <a:endParaRPr lang="en-US" dirty="0"/>
          </a:p>
        </p:txBody>
      </p:sp>
    </p:spTree>
    <p:extLst>
      <p:ext uri="{BB962C8B-B14F-4D97-AF65-F5344CB8AC3E}">
        <p14:creationId xmlns:p14="http://schemas.microsoft.com/office/powerpoint/2010/main" val="22927361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D6F2A00-F3DD-5F4F-8B2A-0B93CE72B5BD}" type="slidenum">
              <a:rPr lang="en-US" smtClean="0"/>
              <a:t>15</a:t>
            </a:fld>
            <a:endParaRPr lang="en-US" dirty="0"/>
          </a:p>
        </p:txBody>
      </p:sp>
      <p:pic>
        <p:nvPicPr>
          <p:cNvPr id="6" name="Picture 5"/>
          <p:cNvPicPr>
            <a:picLocks noChangeAspect="1"/>
          </p:cNvPicPr>
          <p:nvPr/>
        </p:nvPicPr>
        <p:blipFill rotWithShape="1">
          <a:blip r:embed="rId3"/>
          <a:srcRect l="60004" t="51562" r="7541" b="12480"/>
          <a:stretch/>
        </p:blipFill>
        <p:spPr>
          <a:xfrm>
            <a:off x="534572" y="2276080"/>
            <a:ext cx="3905984" cy="2433080"/>
          </a:xfrm>
          <a:prstGeom prst="rect">
            <a:avLst/>
          </a:prstGeom>
        </p:spPr>
      </p:pic>
      <p:pic>
        <p:nvPicPr>
          <p:cNvPr id="7" name="Picture 6"/>
          <p:cNvPicPr>
            <a:picLocks noChangeAspect="1"/>
          </p:cNvPicPr>
          <p:nvPr/>
        </p:nvPicPr>
        <p:blipFill rotWithShape="1">
          <a:blip r:embed="rId4"/>
          <a:srcRect l="59752" t="51302" r="7541" b="12530"/>
          <a:stretch/>
        </p:blipFill>
        <p:spPr>
          <a:xfrm>
            <a:off x="4892040" y="2257030"/>
            <a:ext cx="3938416" cy="2448613"/>
          </a:xfrm>
          <a:prstGeom prst="rect">
            <a:avLst/>
          </a:prstGeom>
        </p:spPr>
      </p:pic>
      <p:sp>
        <p:nvSpPr>
          <p:cNvPr id="15" name="TextBox 14"/>
          <p:cNvSpPr txBox="1"/>
          <p:nvPr/>
        </p:nvSpPr>
        <p:spPr>
          <a:xfrm>
            <a:off x="4024416" y="5165378"/>
            <a:ext cx="1053494" cy="461665"/>
          </a:xfrm>
          <a:prstGeom prst="rect">
            <a:avLst/>
          </a:prstGeom>
          <a:noFill/>
        </p:spPr>
        <p:txBody>
          <a:bodyPr wrap="none" rtlCol="0">
            <a:spAutoFit/>
          </a:bodyPr>
          <a:lstStyle/>
          <a:p>
            <a:r>
              <a:rPr lang="en-US" sz="2400" b="1" dirty="0" smtClean="0">
                <a:solidFill>
                  <a:schemeClr val="bg1"/>
                </a:solidFill>
              </a:rPr>
              <a:t>0.1 sec</a:t>
            </a:r>
            <a:endParaRPr lang="en-US" sz="2400" b="1" dirty="0">
              <a:solidFill>
                <a:schemeClr val="bg1"/>
              </a:solidFill>
            </a:endParaRPr>
          </a:p>
        </p:txBody>
      </p:sp>
      <p:sp>
        <p:nvSpPr>
          <p:cNvPr id="18" name="Title 1"/>
          <p:cNvSpPr>
            <a:spLocks noGrp="1"/>
          </p:cNvSpPr>
          <p:nvPr>
            <p:ph type="title"/>
          </p:nvPr>
        </p:nvSpPr>
        <p:spPr>
          <a:xfrm>
            <a:off x="707798" y="947615"/>
            <a:ext cx="7886700" cy="469761"/>
          </a:xfrm>
        </p:spPr>
        <p:txBody>
          <a:bodyPr>
            <a:noAutofit/>
          </a:bodyPr>
          <a:lstStyle/>
          <a:p>
            <a:r>
              <a:rPr lang="en-US" sz="1800" dirty="0" smtClean="0"/>
              <a:t>How </a:t>
            </a:r>
            <a:r>
              <a:rPr lang="en-US" sz="1800" dirty="0"/>
              <a:t>is wave speed related to wave properties in wave tank simulations? </a:t>
            </a:r>
          </a:p>
        </p:txBody>
      </p:sp>
      <p:sp>
        <p:nvSpPr>
          <p:cNvPr id="19" name="Title 1"/>
          <p:cNvSpPr txBox="1">
            <a:spLocks/>
          </p:cNvSpPr>
          <p:nvPr/>
        </p:nvSpPr>
        <p:spPr>
          <a:xfrm>
            <a:off x="628650" y="414353"/>
            <a:ext cx="7886700" cy="4697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0" cap="all" spc="200" baseline="0">
                <a:solidFill>
                  <a:schemeClr val="accent2"/>
                </a:solidFill>
                <a:latin typeface="+mj-lt"/>
                <a:ea typeface="+mj-ea"/>
                <a:cs typeface="+mj-cs"/>
              </a:defRPr>
            </a:lvl1pPr>
          </a:lstStyle>
          <a:p>
            <a:r>
              <a:rPr lang="en-US" sz="3200" dirty="0" smtClean="0"/>
              <a:t>METHODS: Question 1</a:t>
            </a:r>
            <a:endParaRPr lang="en-US" sz="3200" dirty="0"/>
          </a:p>
        </p:txBody>
      </p:sp>
      <p:sp>
        <p:nvSpPr>
          <p:cNvPr id="20" name="TextBox 19"/>
          <p:cNvSpPr txBox="1"/>
          <p:nvPr/>
        </p:nvSpPr>
        <p:spPr>
          <a:xfrm>
            <a:off x="1894192" y="5140654"/>
            <a:ext cx="1191224" cy="461665"/>
          </a:xfrm>
          <a:prstGeom prst="rect">
            <a:avLst/>
          </a:prstGeom>
          <a:noFill/>
          <a:ln>
            <a:solidFill>
              <a:schemeClr val="bg1"/>
            </a:solidFill>
          </a:ln>
        </p:spPr>
        <p:txBody>
          <a:bodyPr wrap="none" rtlCol="0">
            <a:spAutoFit/>
          </a:bodyPr>
          <a:lstStyle/>
          <a:p>
            <a:r>
              <a:rPr lang="en-US" sz="2400" b="1" dirty="0" smtClean="0">
                <a:solidFill>
                  <a:srgbClr val="080808"/>
                </a:solidFill>
              </a:rPr>
              <a:t>Image 1</a:t>
            </a:r>
            <a:endParaRPr lang="en-US" sz="2400" b="1" dirty="0">
              <a:solidFill>
                <a:srgbClr val="080808"/>
              </a:solidFill>
            </a:endParaRPr>
          </a:p>
        </p:txBody>
      </p:sp>
      <p:sp>
        <p:nvSpPr>
          <p:cNvPr id="22" name="TextBox 21"/>
          <p:cNvSpPr txBox="1"/>
          <p:nvPr/>
        </p:nvSpPr>
        <p:spPr>
          <a:xfrm>
            <a:off x="316866" y="1655540"/>
            <a:ext cx="4633513" cy="400110"/>
          </a:xfrm>
          <a:prstGeom prst="rect">
            <a:avLst/>
          </a:prstGeom>
          <a:solidFill>
            <a:schemeClr val="bg1"/>
          </a:solidFill>
        </p:spPr>
        <p:txBody>
          <a:bodyPr wrap="none" rtlCol="0">
            <a:spAutoFit/>
          </a:bodyPr>
          <a:lstStyle/>
          <a:p>
            <a:r>
              <a:rPr lang="en-US" sz="2000" dirty="0" smtClean="0"/>
              <a:t>4. Track wave crests between wave image. </a:t>
            </a:r>
            <a:endParaRPr lang="en-US" sz="2000" dirty="0"/>
          </a:p>
        </p:txBody>
      </p:sp>
      <p:sp>
        <p:nvSpPr>
          <p:cNvPr id="13" name="Down Arrow 12"/>
          <p:cNvSpPr/>
          <p:nvPr/>
        </p:nvSpPr>
        <p:spPr>
          <a:xfrm>
            <a:off x="1670756" y="2992322"/>
            <a:ext cx="223436" cy="4230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6523788" y="2992321"/>
            <a:ext cx="223436" cy="4230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353703" y="5140653"/>
            <a:ext cx="1191224" cy="461665"/>
          </a:xfrm>
          <a:prstGeom prst="rect">
            <a:avLst/>
          </a:prstGeom>
          <a:noFill/>
          <a:ln>
            <a:solidFill>
              <a:schemeClr val="bg1"/>
            </a:solidFill>
          </a:ln>
        </p:spPr>
        <p:txBody>
          <a:bodyPr wrap="none" rtlCol="0">
            <a:spAutoFit/>
          </a:bodyPr>
          <a:lstStyle/>
          <a:p>
            <a:r>
              <a:rPr lang="en-US" sz="2400" b="1" dirty="0" smtClean="0">
                <a:solidFill>
                  <a:srgbClr val="080808"/>
                </a:solidFill>
              </a:rPr>
              <a:t>Image 2</a:t>
            </a:r>
            <a:endParaRPr lang="en-US" sz="2400" b="1" dirty="0">
              <a:solidFill>
                <a:srgbClr val="080808"/>
              </a:solidFill>
            </a:endParaRPr>
          </a:p>
        </p:txBody>
      </p:sp>
    </p:spTree>
    <p:extLst>
      <p:ext uri="{BB962C8B-B14F-4D97-AF65-F5344CB8AC3E}">
        <p14:creationId xmlns:p14="http://schemas.microsoft.com/office/powerpoint/2010/main" val="3917380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72664" y="5217664"/>
            <a:ext cx="4037162" cy="2277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1419" y="988396"/>
            <a:ext cx="7886700" cy="469761"/>
          </a:xfrm>
        </p:spPr>
        <p:txBody>
          <a:bodyPr>
            <a:normAutofit fontScale="90000"/>
          </a:bodyPr>
          <a:lstStyle/>
          <a:p>
            <a:r>
              <a:rPr lang="en-US" dirty="0" smtClean="0"/>
              <a:t>Results: Question 1</a:t>
            </a:r>
            <a:br>
              <a:rPr lang="en-US" dirty="0" smtClean="0"/>
            </a:br>
            <a:r>
              <a:rPr lang="en-US" sz="2700" b="0" i="1" cap="none" spc="0" dirty="0">
                <a:solidFill>
                  <a:srgbClr val="00B0F0"/>
                </a:solidFill>
              </a:rPr>
              <a:t>How is wave speed related to wave properties in wave tank simulations? </a:t>
            </a:r>
            <a:r>
              <a:rPr lang="en-US" sz="2200" b="0" cap="none" spc="0" dirty="0">
                <a:solidFill>
                  <a:srgbClr val="00B0F0"/>
                </a:solidFill>
              </a:rPr>
              <a:t/>
            </a:r>
            <a:br>
              <a:rPr lang="en-US" sz="2200" b="0" cap="none" spc="0" dirty="0">
                <a:solidFill>
                  <a:srgbClr val="00B0F0"/>
                </a:solidFill>
              </a:rPr>
            </a:br>
            <a:r>
              <a:rPr lang="en-US" dirty="0" smtClean="0"/>
              <a:t>	</a:t>
            </a:r>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16</a:t>
            </a:fld>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1154720448"/>
              </p:ext>
            </p:extLst>
          </p:nvPr>
        </p:nvGraphicFramePr>
        <p:xfrm>
          <a:off x="596322" y="79590"/>
          <a:ext cx="7951356" cy="66988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03940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Research Questions</a:t>
            </a:r>
            <a:endParaRPr lang="en-US" dirty="0"/>
          </a:p>
        </p:txBody>
      </p:sp>
      <p:sp>
        <p:nvSpPr>
          <p:cNvPr id="6" name="Content Placeholder 5"/>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17</a:t>
            </a:fld>
            <a:endParaRPr lang="en-US"/>
          </a:p>
        </p:txBody>
      </p:sp>
      <p:sp>
        <p:nvSpPr>
          <p:cNvPr id="19" name="Rounded Rectangle 18"/>
          <p:cNvSpPr>
            <a:spLocks noChangeArrowheads="1"/>
          </p:cNvSpPr>
          <p:nvPr/>
        </p:nvSpPr>
        <p:spPr bwMode="auto">
          <a:xfrm>
            <a:off x="914279" y="1323748"/>
            <a:ext cx="7489372" cy="1243572"/>
          </a:xfrm>
          <a:prstGeom prst="roundRect">
            <a:avLst>
              <a:gd name="adj" fmla="val 16667"/>
            </a:avLst>
          </a:prstGeom>
          <a:solidFill>
            <a:srgbClr val="1F497D">
              <a:lumMod val="40000"/>
              <a:lumOff val="60000"/>
            </a:srgbClr>
          </a:solidFill>
          <a:ln w="9525" algn="ctr">
            <a:solidFill>
              <a:sysClr val="windowText" lastClr="000000"/>
            </a:solidFill>
            <a:round/>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How do wave tank experiments and theoretical models allow us to make predictions about waves in the ocean?</a:t>
            </a:r>
          </a:p>
        </p:txBody>
      </p:sp>
      <p:sp>
        <p:nvSpPr>
          <p:cNvPr id="21" name="AutoShape 9"/>
          <p:cNvSpPr>
            <a:spLocks noChangeArrowheads="1"/>
          </p:cNvSpPr>
          <p:nvPr/>
        </p:nvSpPr>
        <p:spPr bwMode="auto">
          <a:xfrm>
            <a:off x="914279" y="3913707"/>
            <a:ext cx="3084515" cy="2307477"/>
          </a:xfrm>
          <a:prstGeom prst="flowChartAlternateProcess">
            <a:avLst/>
          </a:prstGeom>
          <a:solidFill>
            <a:srgbClr val="C0504D">
              <a:lumMod val="60000"/>
              <a:lumOff val="40000"/>
            </a:srgbClr>
          </a:solidFill>
          <a:ln w="9525">
            <a:solidFill>
              <a:sysClr val="windowText" lastClr="000000"/>
            </a:solidFill>
            <a:miter lim="800000"/>
            <a:headEnd/>
            <a:tailEnd/>
          </a:ln>
        </p:spPr>
        <p:txBody>
          <a:bodyPr lIns="93973" tIns="46986" rIns="93973" bIns="46986"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1. How </a:t>
            </a:r>
            <a:r>
              <a:rPr kumimoji="0" lang="en-US" sz="2400" b="0" i="0" u="none" strike="noStrike" kern="0" cap="none" spc="0" normalizeH="0" baseline="0" noProof="0" dirty="0">
                <a:ln>
                  <a:noFill/>
                </a:ln>
                <a:solidFill>
                  <a:prstClr val="black"/>
                </a:solidFill>
                <a:effectLst/>
                <a:uLnTx/>
                <a:uFillTx/>
              </a:rPr>
              <a:t>is wave speed related to wave properties in wave tank simulations? </a:t>
            </a:r>
          </a:p>
        </p:txBody>
      </p:sp>
      <p:sp>
        <p:nvSpPr>
          <p:cNvPr id="23" name="AutoShape 10"/>
          <p:cNvSpPr>
            <a:spLocks noChangeArrowheads="1"/>
          </p:cNvSpPr>
          <p:nvPr/>
        </p:nvSpPr>
        <p:spPr bwMode="auto">
          <a:xfrm>
            <a:off x="5063319" y="3913708"/>
            <a:ext cx="3345821" cy="2307477"/>
          </a:xfrm>
          <a:prstGeom prst="flowChartAlternateProcess">
            <a:avLst/>
          </a:prstGeom>
          <a:solidFill>
            <a:srgbClr val="C0504D">
              <a:lumMod val="60000"/>
              <a:lumOff val="40000"/>
            </a:srgbClr>
          </a:solidFill>
          <a:ln w="9525">
            <a:solidFill>
              <a:sysClr val="windowText" lastClr="000000"/>
            </a:solidFill>
            <a:miter lim="800000"/>
            <a:headEnd/>
            <a:tailEnd/>
          </a:ln>
        </p:spPr>
        <p:txBody>
          <a:bodyPr lIns="93973" tIns="46986" rIns="93973" bIns="46986"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rPr>
              <a:t>2. How well do our theoretical predictions of a wave compare with waves generated in the tank?</a:t>
            </a:r>
          </a:p>
        </p:txBody>
      </p:sp>
      <p:sp>
        <p:nvSpPr>
          <p:cNvPr id="16" name="Down Arrow 15"/>
          <p:cNvSpPr/>
          <p:nvPr/>
        </p:nvSpPr>
        <p:spPr>
          <a:xfrm rot="1500874">
            <a:off x="2563583" y="2624845"/>
            <a:ext cx="604157" cy="842126"/>
          </a:xfrm>
          <a:prstGeom prst="down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rot="19864683">
            <a:off x="5799411" y="2624844"/>
            <a:ext cx="604157" cy="842126"/>
          </a:xfrm>
          <a:prstGeom prst="down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7041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72664" y="5217664"/>
            <a:ext cx="4037162" cy="2277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CD6F2A00-F3DD-5F4F-8B2A-0B93CE72B5BD}" type="slidenum">
              <a:rPr lang="en-US" smtClean="0"/>
              <a:t>18</a:t>
            </a:fld>
            <a:endParaRPr lang="en-US" dirty="0"/>
          </a:p>
        </p:txBody>
      </p:sp>
      <p:sp>
        <p:nvSpPr>
          <p:cNvPr id="9" name="Title 1"/>
          <p:cNvSpPr>
            <a:spLocks noGrp="1"/>
          </p:cNvSpPr>
          <p:nvPr>
            <p:ph type="title"/>
          </p:nvPr>
        </p:nvSpPr>
        <p:spPr>
          <a:xfrm>
            <a:off x="628650" y="1009666"/>
            <a:ext cx="8515350" cy="469761"/>
          </a:xfrm>
        </p:spPr>
        <p:txBody>
          <a:bodyPr>
            <a:normAutofit fontScale="90000"/>
          </a:bodyPr>
          <a:lstStyle/>
          <a:p>
            <a:pPr lvl="0"/>
            <a:r>
              <a:rPr lang="en-US" dirty="0" smtClean="0"/>
              <a:t>Results: Question 2</a:t>
            </a:r>
            <a:br>
              <a:rPr lang="en-US" dirty="0" smtClean="0"/>
            </a:br>
            <a:r>
              <a:rPr lang="en-US" sz="2700" b="0" i="1" cap="none" spc="0" dirty="0" smtClean="0">
                <a:solidFill>
                  <a:srgbClr val="00B0F0"/>
                </a:solidFill>
              </a:rPr>
              <a:t>How well do our theoretical predictions of a wave compare with waves generated in the tank?</a:t>
            </a:r>
            <a:r>
              <a:rPr lang="en-US" b="0" cap="none" spc="0" dirty="0">
                <a:solidFill>
                  <a:srgbClr val="00B0F0"/>
                </a:solidFill>
              </a:rPr>
              <a:t/>
            </a:r>
            <a:br>
              <a:rPr lang="en-US" b="0" cap="none" spc="0" dirty="0">
                <a:solidFill>
                  <a:srgbClr val="00B0F0"/>
                </a:solidFill>
              </a:rPr>
            </a:br>
            <a:r>
              <a:rPr lang="en-US" dirty="0" smtClean="0"/>
              <a:t>	</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4178239548"/>
              </p:ext>
            </p:extLst>
          </p:nvPr>
        </p:nvGraphicFramePr>
        <p:xfrm>
          <a:off x="375557" y="1406165"/>
          <a:ext cx="7592786" cy="53153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284977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a:t>
            </a:r>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19</a:t>
            </a:fld>
            <a:endParaRPr lang="en-US" dirty="0"/>
          </a:p>
        </p:txBody>
      </p:sp>
      <p:sp>
        <p:nvSpPr>
          <p:cNvPr id="5" name="Content Placeholder 4"/>
          <p:cNvSpPr>
            <a:spLocks noGrp="1"/>
          </p:cNvSpPr>
          <p:nvPr>
            <p:ph idx="1"/>
          </p:nvPr>
        </p:nvSpPr>
        <p:spPr>
          <a:xfrm>
            <a:off x="225544" y="1600200"/>
            <a:ext cx="3449574" cy="5599348"/>
          </a:xfrm>
        </p:spPr>
        <p:txBody>
          <a:bodyPr/>
          <a:lstStyle/>
          <a:p>
            <a:r>
              <a:rPr lang="en-US" sz="2800" dirty="0" smtClean="0"/>
              <a:t>Ways we can improve accuracy:</a:t>
            </a:r>
          </a:p>
          <a:p>
            <a:pPr marL="342900" indent="-342900">
              <a:buFont typeface="Arial" panose="020B0604020202020204" pitchFamily="34" charset="0"/>
              <a:buChar char="•"/>
            </a:pPr>
            <a:r>
              <a:rPr lang="en-US" dirty="0" smtClean="0"/>
              <a:t>More time for analyzing waves</a:t>
            </a:r>
          </a:p>
          <a:p>
            <a:pPr marL="342900" indent="-342900">
              <a:buFont typeface="Arial" panose="020B0604020202020204" pitchFamily="34" charset="0"/>
              <a:buChar char="•"/>
            </a:pPr>
            <a:r>
              <a:rPr lang="en-US" dirty="0" smtClean="0"/>
              <a:t>Increase the number and types of waves analyzed</a:t>
            </a:r>
          </a:p>
          <a:p>
            <a:pPr marL="342900" indent="-342900">
              <a:buFont typeface="Arial" panose="020B0604020202020204" pitchFamily="34" charset="0"/>
              <a:buChar char="•"/>
            </a:pPr>
            <a:r>
              <a:rPr lang="en-US" dirty="0" smtClean="0"/>
              <a:t>More consistency between groups</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118" y="1600200"/>
            <a:ext cx="5182017" cy="3454678"/>
          </a:xfrm>
          <a:prstGeom prst="rect">
            <a:avLst/>
          </a:prstGeom>
        </p:spPr>
      </p:pic>
      <p:sp>
        <p:nvSpPr>
          <p:cNvPr id="3" name="TextBox 2"/>
          <p:cNvSpPr txBox="1"/>
          <p:nvPr/>
        </p:nvSpPr>
        <p:spPr>
          <a:xfrm>
            <a:off x="4354972" y="5054878"/>
            <a:ext cx="3761671" cy="369332"/>
          </a:xfrm>
          <a:prstGeom prst="rect">
            <a:avLst/>
          </a:prstGeom>
          <a:noFill/>
        </p:spPr>
        <p:txBody>
          <a:bodyPr wrap="none" rtlCol="0">
            <a:spAutoFit/>
          </a:bodyPr>
          <a:lstStyle/>
          <a:p>
            <a:r>
              <a:rPr lang="en-US" i="1" dirty="0" smtClean="0"/>
              <a:t>Students completing coding activities. </a:t>
            </a:r>
            <a:endParaRPr lang="en-US" i="1" dirty="0"/>
          </a:p>
        </p:txBody>
      </p:sp>
    </p:spTree>
    <p:extLst>
      <p:ext uri="{BB962C8B-B14F-4D97-AF65-F5344CB8AC3E}">
        <p14:creationId xmlns:p14="http://schemas.microsoft.com/office/powerpoint/2010/main" val="23336178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F2A00-F3DD-5F4F-8B2A-0B93CE72B5BD}" type="slidenum">
              <a:rPr kumimoji="0" lang="en-US" sz="1200" b="0" i="0" u="none" strike="noStrike" kern="1200" cap="none" spc="0" normalizeH="0" baseline="0" noProof="0" smtClean="0">
                <a:ln>
                  <a:noFill/>
                </a:ln>
                <a:solidFill>
                  <a:srgbClr val="0062A9">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062A9">
                  <a:tint val="75000"/>
                </a:srgbClr>
              </a:solidFill>
              <a:effectLst/>
              <a:uLnTx/>
              <a:uFillTx/>
              <a:latin typeface="Calibri" panose="020F0502020204030204"/>
              <a:ea typeface="+mn-ea"/>
              <a:cs typeface="+mn-cs"/>
            </a:endParaRPr>
          </a:p>
        </p:txBody>
      </p:sp>
      <p:sp>
        <p:nvSpPr>
          <p:cNvPr id="4" name="Text Placeholder 3"/>
          <p:cNvSpPr>
            <a:spLocks noGrp="1"/>
          </p:cNvSpPr>
          <p:nvPr>
            <p:ph type="body" sz="half" idx="13"/>
          </p:nvPr>
        </p:nvSpPr>
        <p:spPr>
          <a:xfrm>
            <a:off x="5855730" y="1977887"/>
            <a:ext cx="3288270" cy="3951858"/>
          </a:xfrm>
        </p:spPr>
        <p:txBody>
          <a:bodyPr>
            <a:noAutofit/>
          </a:bodyPr>
          <a:lstStyle/>
          <a:p>
            <a:r>
              <a:rPr lang="en-US" sz="2800" dirty="0">
                <a:solidFill>
                  <a:schemeClr val="bg1">
                    <a:lumMod val="50000"/>
                  </a:schemeClr>
                </a:solidFill>
              </a:rPr>
              <a:t>General </a:t>
            </a:r>
          </a:p>
          <a:p>
            <a:pPr marL="742950" lvl="1" indent="-285750">
              <a:buFont typeface="Arial" panose="020B0604020202020204" pitchFamily="34" charset="0"/>
              <a:buChar char="•"/>
            </a:pPr>
            <a:r>
              <a:rPr lang="en-US" sz="2000" dirty="0">
                <a:solidFill>
                  <a:schemeClr val="bg1">
                    <a:lumMod val="50000"/>
                  </a:schemeClr>
                </a:solidFill>
              </a:rPr>
              <a:t>Partners</a:t>
            </a:r>
          </a:p>
          <a:p>
            <a:pPr marL="742950" lvl="1" indent="-285750">
              <a:buFont typeface="Arial" panose="020B0604020202020204" pitchFamily="34" charset="0"/>
              <a:buChar char="•"/>
            </a:pPr>
            <a:r>
              <a:rPr lang="en-US" sz="2000" dirty="0">
                <a:solidFill>
                  <a:schemeClr val="bg1">
                    <a:lumMod val="50000"/>
                  </a:schemeClr>
                </a:solidFill>
              </a:rPr>
              <a:t>SES </a:t>
            </a:r>
            <a:r>
              <a:rPr lang="en-US" sz="2000" dirty="0" smtClean="0">
                <a:solidFill>
                  <a:schemeClr val="bg1">
                    <a:lumMod val="50000"/>
                  </a:schemeClr>
                </a:solidFill>
              </a:rPr>
              <a:t>Students</a:t>
            </a:r>
            <a:endParaRPr lang="en-US" sz="2000" dirty="0">
              <a:solidFill>
                <a:schemeClr val="bg1">
                  <a:lumMod val="50000"/>
                </a:schemeClr>
              </a:solidFill>
            </a:endParaRPr>
          </a:p>
          <a:p>
            <a:r>
              <a:rPr lang="en-US" sz="2800" dirty="0"/>
              <a:t>Research project</a:t>
            </a:r>
          </a:p>
          <a:p>
            <a:pPr marL="742950" lvl="1" indent="-285750">
              <a:buFont typeface="Arial" panose="020B0604020202020204" pitchFamily="34" charset="0"/>
              <a:buChar char="•"/>
            </a:pPr>
            <a:r>
              <a:rPr lang="en-US" sz="2000" dirty="0"/>
              <a:t>Purpose</a:t>
            </a:r>
          </a:p>
          <a:p>
            <a:pPr marL="742950" lvl="1" indent="-285750">
              <a:buFont typeface="Arial" panose="020B0604020202020204" pitchFamily="34" charset="0"/>
              <a:buChar char="•"/>
            </a:pPr>
            <a:r>
              <a:rPr lang="en-US" sz="2000" dirty="0"/>
              <a:t>Research </a:t>
            </a:r>
            <a:r>
              <a:rPr lang="en-US" sz="2000" dirty="0" smtClean="0"/>
              <a:t>Questions</a:t>
            </a:r>
          </a:p>
          <a:p>
            <a:pPr marL="742950" lvl="1" indent="-285750">
              <a:buFont typeface="Arial" panose="020B0604020202020204" pitchFamily="34" charset="0"/>
              <a:buChar char="•"/>
            </a:pPr>
            <a:r>
              <a:rPr lang="en-US" sz="2000" dirty="0" smtClean="0"/>
              <a:t>Methods</a:t>
            </a:r>
          </a:p>
          <a:p>
            <a:pPr marL="742950" lvl="1" indent="-285750">
              <a:buFont typeface="Arial" panose="020B0604020202020204" pitchFamily="34" charset="0"/>
              <a:buChar char="•"/>
            </a:pPr>
            <a:r>
              <a:rPr lang="en-US" sz="2000" dirty="0" smtClean="0"/>
              <a:t>Results</a:t>
            </a:r>
            <a:endParaRPr lang="en-US" sz="2000" dirty="0"/>
          </a:p>
          <a:p>
            <a:pPr marL="742950" lvl="1" indent="-285750">
              <a:buFont typeface="Arial" panose="020B0604020202020204" pitchFamily="34" charset="0"/>
              <a:buChar char="•"/>
            </a:pPr>
            <a:r>
              <a:rPr lang="en-US" sz="2000" dirty="0"/>
              <a:t>Discussion</a:t>
            </a:r>
          </a:p>
          <a:p>
            <a:r>
              <a:rPr lang="en-US" sz="2800" dirty="0" smtClean="0"/>
              <a:t>Student share-out</a:t>
            </a:r>
          </a:p>
        </p:txBody>
      </p:sp>
      <p:sp>
        <p:nvSpPr>
          <p:cNvPr id="2" name="Title 1"/>
          <p:cNvSpPr>
            <a:spLocks noGrp="1"/>
          </p:cNvSpPr>
          <p:nvPr>
            <p:ph type="title"/>
          </p:nvPr>
        </p:nvSpPr>
        <p:spPr/>
        <p:txBody>
          <a:bodyPr/>
          <a:lstStyle/>
          <a:p>
            <a:r>
              <a:rPr lang="en-US" dirty="0" smtClean="0"/>
              <a:t>Outline</a:t>
            </a:r>
            <a:br>
              <a:rPr lang="en-US" dirty="0" smtClean="0"/>
            </a:br>
            <a:endParaRPr lang="en-US" dirty="0"/>
          </a:p>
        </p:txBody>
      </p:sp>
      <p:pic>
        <p:nvPicPr>
          <p:cNvPr id="6" name="Picture 5"/>
          <p:cNvPicPr/>
          <p:nvPr/>
        </p:nvPicPr>
        <p:blipFill rotWithShape="1">
          <a:blip r:embed="rId3">
            <a:extLst>
              <a:ext uri="{28A0092B-C50C-407E-A947-70E740481C1C}">
                <a14:useLocalDpi xmlns:a14="http://schemas.microsoft.com/office/drawing/2010/main" val="0"/>
              </a:ext>
            </a:extLst>
          </a:blip>
          <a:srcRect l="47397" t="47394" r="47437" b="47184"/>
          <a:stretch/>
        </p:blipFill>
        <p:spPr bwMode="auto">
          <a:xfrm>
            <a:off x="5419961" y="1977887"/>
            <a:ext cx="435770" cy="529786"/>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0548" r="21594"/>
          <a:stretch/>
        </p:blipFill>
        <p:spPr>
          <a:xfrm>
            <a:off x="361811" y="804864"/>
            <a:ext cx="4817898" cy="5551487"/>
          </a:xfrm>
          <a:prstGeom prst="rect">
            <a:avLst/>
          </a:prstGeom>
        </p:spPr>
      </p:pic>
      <p:pic>
        <p:nvPicPr>
          <p:cNvPr id="10" name="Picture 9"/>
          <p:cNvPicPr/>
          <p:nvPr/>
        </p:nvPicPr>
        <p:blipFill rotWithShape="1">
          <a:blip r:embed="rId3">
            <a:extLst>
              <a:ext uri="{28A0092B-C50C-407E-A947-70E740481C1C}">
                <a14:useLocalDpi xmlns:a14="http://schemas.microsoft.com/office/drawing/2010/main" val="0"/>
              </a:ext>
            </a:extLst>
          </a:blip>
          <a:srcRect l="47397" t="47394" r="47437" b="47184"/>
          <a:stretch/>
        </p:blipFill>
        <p:spPr bwMode="auto">
          <a:xfrm>
            <a:off x="5419856" y="3131075"/>
            <a:ext cx="435770" cy="529786"/>
          </a:xfrm>
          <a:prstGeom prst="rect">
            <a:avLst/>
          </a:prstGeom>
          <a:ln>
            <a:noFill/>
          </a:ln>
          <a:extLst>
            <a:ext uri="{53640926-AAD7-44d8-BBD7-CCE9431645EC}">
              <a14:shadowObscured xmlns:a14="http://schemas.microsoft.com/office/drawing/2010/main"/>
            </a:ext>
          </a:extLst>
        </p:spPr>
      </p:pic>
      <p:pic>
        <p:nvPicPr>
          <p:cNvPr id="11" name="Picture 10"/>
          <p:cNvPicPr/>
          <p:nvPr/>
        </p:nvPicPr>
        <p:blipFill rotWithShape="1">
          <a:blip r:embed="rId3">
            <a:extLst>
              <a:ext uri="{28A0092B-C50C-407E-A947-70E740481C1C}">
                <a14:useLocalDpi xmlns:a14="http://schemas.microsoft.com/office/drawing/2010/main" val="0"/>
              </a:ext>
            </a:extLst>
          </a:blip>
          <a:srcRect l="47397" t="47394" r="47437" b="47184"/>
          <a:stretch/>
        </p:blipFill>
        <p:spPr bwMode="auto">
          <a:xfrm>
            <a:off x="5419961" y="5371409"/>
            <a:ext cx="435770" cy="5297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046460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 </a:t>
            </a:r>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20</a:t>
            </a:fld>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8519"/>
          <a:stretch/>
        </p:blipFill>
        <p:spPr>
          <a:xfrm>
            <a:off x="4169663" y="1681843"/>
            <a:ext cx="4869897" cy="3893111"/>
          </a:xfrm>
          <a:prstGeom prst="rect">
            <a:avLst/>
          </a:prstGeom>
        </p:spPr>
      </p:pic>
      <p:sp>
        <p:nvSpPr>
          <p:cNvPr id="8" name="Content Placeholder 4"/>
          <p:cNvSpPr txBox="1">
            <a:spLocks/>
          </p:cNvSpPr>
          <p:nvPr/>
        </p:nvSpPr>
        <p:spPr>
          <a:xfrm>
            <a:off x="354330" y="993912"/>
            <a:ext cx="3815334" cy="57275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6">
                    <a:lumMod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accent6">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t>This research:</a:t>
            </a:r>
            <a:br>
              <a:rPr lang="en-US" sz="2200" dirty="0" smtClean="0"/>
            </a:br>
            <a:endParaRPr lang="en-US" sz="2200" dirty="0" smtClean="0"/>
          </a:p>
          <a:p>
            <a:pPr marL="466725" lvl="1" indent="-407988">
              <a:buFont typeface="+mj-lt"/>
              <a:buAutoNum type="arabicPeriod"/>
            </a:pPr>
            <a:r>
              <a:rPr lang="en-US" sz="2200" dirty="0"/>
              <a:t>Provided a data analysis tool for visitors who interact with the wave tank at </a:t>
            </a:r>
            <a:r>
              <a:rPr lang="en-US" sz="2200" dirty="0" smtClean="0"/>
              <a:t>SIO.</a:t>
            </a:r>
          </a:p>
          <a:p>
            <a:pPr marL="466725" lvl="1" indent="-407988">
              <a:buFont typeface="+mj-lt"/>
              <a:buAutoNum type="arabicPeriod"/>
            </a:pPr>
            <a:endParaRPr lang="en-US" sz="2200" dirty="0"/>
          </a:p>
          <a:p>
            <a:pPr marL="466725" lvl="1" indent="-407988">
              <a:buFont typeface="+mj-lt"/>
              <a:buAutoNum type="arabicPeriod"/>
            </a:pPr>
            <a:r>
              <a:rPr lang="en-US" sz="2200" dirty="0"/>
              <a:t>Tested a program for other students who want to learn how to code while learning about ocean waves and their </a:t>
            </a:r>
            <a:r>
              <a:rPr lang="en-US" sz="2200" dirty="0" smtClean="0"/>
              <a:t>properties.</a:t>
            </a:r>
          </a:p>
          <a:p>
            <a:pPr marL="466725" lvl="1" indent="-407988">
              <a:buFont typeface="+mj-lt"/>
              <a:buAutoNum type="arabicPeriod"/>
            </a:pPr>
            <a:endParaRPr lang="en-US" sz="2200" dirty="0"/>
          </a:p>
          <a:p>
            <a:pPr marL="466725" lvl="1" indent="-407988">
              <a:buFont typeface="+mj-lt"/>
              <a:buAutoNum type="arabicPeriod"/>
            </a:pPr>
            <a:r>
              <a:rPr lang="en-US" sz="2200" dirty="0" smtClean="0"/>
              <a:t>Showed us how oceanographers collect data and study the ocean in the lab.</a:t>
            </a:r>
          </a:p>
          <a:p>
            <a:pPr marL="466725" lvl="1" indent="-407988">
              <a:buFont typeface="+mj-lt"/>
              <a:buAutoNum type="arabicPeriod"/>
            </a:pPr>
            <a:endParaRPr lang="en-US" sz="2200" dirty="0" smtClean="0"/>
          </a:p>
          <a:p>
            <a:pPr marL="466725" lvl="1" indent="-407988">
              <a:buFont typeface="+mj-lt"/>
              <a:buAutoNum type="arabicPeriod"/>
            </a:pPr>
            <a:endParaRPr lang="en-US" sz="2200" dirty="0" smtClean="0"/>
          </a:p>
        </p:txBody>
      </p:sp>
      <p:sp>
        <p:nvSpPr>
          <p:cNvPr id="6" name="TextBox 5"/>
          <p:cNvSpPr txBox="1"/>
          <p:nvPr/>
        </p:nvSpPr>
        <p:spPr>
          <a:xfrm>
            <a:off x="5029788" y="5574954"/>
            <a:ext cx="3149645" cy="369332"/>
          </a:xfrm>
          <a:prstGeom prst="rect">
            <a:avLst/>
          </a:prstGeom>
          <a:noFill/>
        </p:spPr>
        <p:txBody>
          <a:bodyPr wrap="none" rtlCol="0">
            <a:spAutoFit/>
          </a:bodyPr>
          <a:lstStyle/>
          <a:p>
            <a:r>
              <a:rPr lang="en-US" i="1" dirty="0" smtClean="0"/>
              <a:t>Students visiting the wave tank.</a:t>
            </a:r>
            <a:endParaRPr lang="en-US" i="1" dirty="0"/>
          </a:p>
        </p:txBody>
      </p:sp>
    </p:spTree>
    <p:extLst>
      <p:ext uri="{BB962C8B-B14F-4D97-AF65-F5344CB8AC3E}">
        <p14:creationId xmlns:p14="http://schemas.microsoft.com/office/powerpoint/2010/main" val="14597029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Next steps	</a:t>
            </a:r>
            <a:endParaRPr lang="en-US" dirty="0"/>
          </a:p>
        </p:txBody>
      </p:sp>
      <p:sp>
        <p:nvSpPr>
          <p:cNvPr id="3" name="Content Placeholder 2"/>
          <p:cNvSpPr>
            <a:spLocks noGrp="1"/>
          </p:cNvSpPr>
          <p:nvPr>
            <p:ph sz="half" idx="1"/>
          </p:nvPr>
        </p:nvSpPr>
        <p:spPr>
          <a:xfrm>
            <a:off x="282041" y="1745753"/>
            <a:ext cx="3886200" cy="5112247"/>
          </a:xfrm>
        </p:spPr>
        <p:txBody>
          <a:bodyPr/>
          <a:lstStyle/>
          <a:p>
            <a:pPr marL="342900" indent="-342900">
              <a:buFont typeface="Arial" panose="020B0604020202020204" pitchFamily="34" charset="0"/>
              <a:buChar char="•"/>
            </a:pPr>
            <a:r>
              <a:rPr lang="en-US" sz="2400" dirty="0" smtClean="0"/>
              <a:t>Create an automated wave model – it moves on its own </a:t>
            </a:r>
          </a:p>
          <a:p>
            <a:pPr marL="342900" indent="-342900">
              <a:buFont typeface="Arial" panose="020B0604020202020204" pitchFamily="34" charset="0"/>
              <a:buChar char="•"/>
            </a:pPr>
            <a:r>
              <a:rPr lang="en-US" sz="2400" dirty="0" smtClean="0"/>
              <a:t>We can use this automated wave model to answer simple wave questions without the tank</a:t>
            </a:r>
            <a:endParaRPr lang="en-US" dirty="0" smtClean="0"/>
          </a:p>
          <a:p>
            <a:endParaRPr lang="en-US" dirty="0"/>
          </a:p>
          <a:p>
            <a:endParaRPr lang="en-US" dirty="0"/>
          </a:p>
        </p:txBody>
      </p:sp>
      <p:pic>
        <p:nvPicPr>
          <p:cNvPr id="7" name="Content Placeholder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5092"/>
          <a:stretch/>
        </p:blipFill>
        <p:spPr>
          <a:xfrm>
            <a:off x="4417032" y="1582467"/>
            <a:ext cx="4384067" cy="3442197"/>
          </a:xfrm>
        </p:spPr>
      </p:pic>
      <p:sp>
        <p:nvSpPr>
          <p:cNvPr id="4" name="Slide Number Placeholder 3"/>
          <p:cNvSpPr>
            <a:spLocks noGrp="1"/>
          </p:cNvSpPr>
          <p:nvPr>
            <p:ph type="sldNum" sz="quarter" idx="12"/>
          </p:nvPr>
        </p:nvSpPr>
        <p:spPr/>
        <p:txBody>
          <a:bodyPr/>
          <a:lstStyle/>
          <a:p>
            <a:fld id="{CD6F2A00-F3DD-5F4F-8B2A-0B93CE72B5BD}" type="slidenum">
              <a:rPr lang="en-US" smtClean="0"/>
              <a:t>21</a:t>
            </a:fld>
            <a:endParaRPr lang="en-US" dirty="0"/>
          </a:p>
        </p:txBody>
      </p:sp>
      <p:sp>
        <p:nvSpPr>
          <p:cNvPr id="6" name="TextBox 5"/>
          <p:cNvSpPr txBox="1"/>
          <p:nvPr/>
        </p:nvSpPr>
        <p:spPr>
          <a:xfrm>
            <a:off x="5029788" y="5031575"/>
            <a:ext cx="3149645" cy="369332"/>
          </a:xfrm>
          <a:prstGeom prst="rect">
            <a:avLst/>
          </a:prstGeom>
          <a:noFill/>
        </p:spPr>
        <p:txBody>
          <a:bodyPr wrap="none" rtlCol="0">
            <a:spAutoFit/>
          </a:bodyPr>
          <a:lstStyle/>
          <a:p>
            <a:r>
              <a:rPr lang="en-US" i="1" dirty="0" smtClean="0"/>
              <a:t>Students visiting the wave tank.</a:t>
            </a:r>
            <a:endParaRPr lang="en-US" i="1" dirty="0"/>
          </a:p>
        </p:txBody>
      </p:sp>
    </p:spTree>
    <p:extLst>
      <p:ext uri="{BB962C8B-B14F-4D97-AF65-F5344CB8AC3E}">
        <p14:creationId xmlns:p14="http://schemas.microsoft.com/office/powerpoint/2010/main" val="15784484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A-maze-</a:t>
            </a:r>
            <a:r>
              <a:rPr lang="en-US" dirty="0" err="1" smtClean="0"/>
              <a:t>ing</a:t>
            </a:r>
            <a:r>
              <a:rPr lang="en-US" dirty="0" smtClean="0"/>
              <a:t> work!</a:t>
            </a:r>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22</a:t>
            </a:fld>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rotWithShape="1">
          <a:blip r:embed="rId3"/>
          <a:srcRect l="2277" t="17007" r="63257" b="9074"/>
          <a:stretch/>
        </p:blipFill>
        <p:spPr>
          <a:xfrm>
            <a:off x="1076325" y="993913"/>
            <a:ext cx="6991350" cy="5802538"/>
          </a:xfrm>
          <a:prstGeom prst="rect">
            <a:avLst/>
          </a:prstGeom>
        </p:spPr>
      </p:pic>
    </p:spTree>
    <p:extLst>
      <p:ext uri="{BB962C8B-B14F-4D97-AF65-F5344CB8AC3E}">
        <p14:creationId xmlns:p14="http://schemas.microsoft.com/office/powerpoint/2010/main" val="8687911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favorite moment was…</a:t>
            </a:r>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23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481" y="984580"/>
            <a:ext cx="3883897" cy="291292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566" y="4012386"/>
            <a:ext cx="4063636" cy="270909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27" y="3980487"/>
            <a:ext cx="4111484" cy="2740989"/>
          </a:xfrm>
          <a:prstGeom prst="rect">
            <a:avLst/>
          </a:prstGeom>
        </p:spPr>
      </p:pic>
      <p:pic>
        <p:nvPicPr>
          <p:cNvPr id="11" name="Content Placeholder 10"/>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7969" y="984581"/>
            <a:ext cx="4254770" cy="2836514"/>
          </a:xfrm>
        </p:spPr>
      </p:pic>
    </p:spTree>
    <p:extLst>
      <p:ext uri="{BB962C8B-B14F-4D97-AF65-F5344CB8AC3E}">
        <p14:creationId xmlns:p14="http://schemas.microsoft.com/office/powerpoint/2010/main" val="21549384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Questions?</a:t>
            </a:r>
            <a:endParaRPr lang="en-US" dirty="0">
              <a:solidFill>
                <a:schemeClr val="accent1"/>
              </a:solidFill>
            </a:endParaRPr>
          </a:p>
        </p:txBody>
      </p:sp>
      <p:sp>
        <p:nvSpPr>
          <p:cNvPr id="2" name="Picture Placeholder 1"/>
          <p:cNvSpPr>
            <a:spLocks noGrp="1"/>
          </p:cNvSpPr>
          <p:nvPr>
            <p:ph type="pic" idx="1"/>
          </p:nvPr>
        </p:nvSpPr>
        <p:spPr/>
      </p:sp>
      <p:sp>
        <p:nvSpPr>
          <p:cNvPr id="3" name="Picture Placeholder 2"/>
          <p:cNvSpPr>
            <a:spLocks noGrp="1"/>
          </p:cNvSpPr>
          <p:nvPr>
            <p:ph type="pic" idx="13"/>
          </p:nvPr>
        </p:nvSpPr>
        <p:spPr/>
      </p:sp>
      <p:sp>
        <p:nvSpPr>
          <p:cNvPr id="4" name="Picture Placeholder 3"/>
          <p:cNvSpPr>
            <a:spLocks noGrp="1"/>
          </p:cNvSpPr>
          <p:nvPr>
            <p:ph type="pic" idx="14"/>
          </p:nvPr>
        </p:nvSpPr>
        <p:spPr/>
      </p:sp>
      <p:sp>
        <p:nvSpPr>
          <p:cNvPr id="5" name="Picture Placeholder 4"/>
          <p:cNvSpPr>
            <a:spLocks noGrp="1"/>
          </p:cNvSpPr>
          <p:nvPr>
            <p:ph type="pic" idx="15"/>
          </p:nvPr>
        </p:nvSpPr>
        <p:spPr/>
      </p:sp>
      <p:pic>
        <p:nvPicPr>
          <p:cNvPr id="2052" name="Picture 1" descr="image001"/>
          <p:cNvPicPr>
            <a:picLocks noChangeAspect="1" noChangeArrowheads="1"/>
          </p:cNvPicPr>
          <p:nvPr/>
        </p:nvPicPr>
        <p:blipFill rotWithShape="1">
          <a:blip r:embed="rId3">
            <a:extLst>
              <a:ext uri="{28A0092B-C50C-407E-A947-70E740481C1C}">
                <a14:useLocalDpi xmlns:a14="http://schemas.microsoft.com/office/drawing/2010/main" val="0"/>
              </a:ext>
            </a:extLst>
          </a:blip>
          <a:srcRect t="-8882" b="10254"/>
          <a:stretch/>
        </p:blipFill>
        <p:spPr bwMode="auto">
          <a:xfrm>
            <a:off x="-9507" y="-370182"/>
            <a:ext cx="4560726" cy="337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2" descr="image003"/>
          <p:cNvPicPr>
            <a:picLocks noChangeAspect="1" noChangeArrowheads="1"/>
          </p:cNvPicPr>
          <p:nvPr/>
        </p:nvPicPr>
        <p:blipFill rotWithShape="1">
          <a:blip r:embed="rId4">
            <a:extLst>
              <a:ext uri="{28A0092B-C50C-407E-A947-70E740481C1C}">
                <a14:useLocalDpi xmlns:a14="http://schemas.microsoft.com/office/drawing/2010/main" val="0"/>
              </a:ext>
            </a:extLst>
          </a:blip>
          <a:srcRect l="8161" t="9203" r="8047" b="9845"/>
          <a:stretch/>
        </p:blipFill>
        <p:spPr bwMode="auto">
          <a:xfrm>
            <a:off x="4600206" y="-303476"/>
            <a:ext cx="4563809" cy="330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4" descr="image007"/>
          <p:cNvPicPr>
            <a:picLocks noChangeAspect="1" noChangeArrowheads="1"/>
          </p:cNvPicPr>
          <p:nvPr/>
        </p:nvPicPr>
        <p:blipFill rotWithShape="1">
          <a:blip r:embed="rId5">
            <a:extLst>
              <a:ext uri="{28A0092B-C50C-407E-A947-70E740481C1C}">
                <a14:useLocalDpi xmlns:a14="http://schemas.microsoft.com/office/drawing/2010/main" val="0"/>
              </a:ext>
            </a:extLst>
          </a:blip>
          <a:srcRect l="824" t="4654" r="-824" b="6960"/>
          <a:stretch/>
        </p:blipFill>
        <p:spPr bwMode="auto">
          <a:xfrm>
            <a:off x="-1" y="3875180"/>
            <a:ext cx="4565490" cy="302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8" descr="image0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5488" y="3875180"/>
            <a:ext cx="4578511" cy="343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0436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Partners</a:t>
            </a:r>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3</a:t>
            </a:fld>
            <a:endParaRPr lang="en-US" dirty="0"/>
          </a:p>
        </p:txBody>
      </p:sp>
      <p:pic>
        <p:nvPicPr>
          <p:cNvPr id="5" name="Picture 10" descr="Image result for scripps institution of oceanography"/>
          <p:cNvPicPr>
            <a:picLocks noChangeAspect="1" noChangeArrowheads="1"/>
          </p:cNvPicPr>
          <p:nvPr/>
        </p:nvPicPr>
        <p:blipFill rotWithShape="1">
          <a:blip r:embed="rId3">
            <a:extLst>
              <a:ext uri="{28A0092B-C50C-407E-A947-70E740481C1C}">
                <a14:useLocalDpi xmlns:a14="http://schemas.microsoft.com/office/drawing/2010/main" val="0"/>
              </a:ext>
            </a:extLst>
          </a:blip>
          <a:srcRect t="14474" b="23924"/>
          <a:stretch/>
        </p:blipFill>
        <p:spPr bwMode="auto">
          <a:xfrm>
            <a:off x="2182912" y="923720"/>
            <a:ext cx="4411852" cy="106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8669" b="15529"/>
          <a:stretch/>
        </p:blipFill>
        <p:spPr bwMode="auto">
          <a:xfrm>
            <a:off x="755650" y="4422984"/>
            <a:ext cx="1905000" cy="1933367"/>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p:cNvPicPr>
            <a:picLocks/>
          </p:cNvPicPr>
          <p:nvPr/>
        </p:nvPicPr>
        <p:blipFill rotWithShape="1">
          <a:blip r:embed="rId5"/>
          <a:srcRect t="9980" r="89081" b="61548"/>
          <a:stretch/>
        </p:blipFill>
        <p:spPr bwMode="auto">
          <a:xfrm>
            <a:off x="755650" y="2346886"/>
            <a:ext cx="1905000" cy="1934818"/>
          </a:xfrm>
          <a:prstGeom prst="rect">
            <a:avLst/>
          </a:prstGeom>
          <a:ln w="28575">
            <a:noFill/>
          </a:ln>
          <a:extLst>
            <a:ext uri="{53640926-AAD7-44d8-BBD7-CCE9431645EC}">
              <a14:shadowObscured xmlns:a14="http://schemas.microsoft.com/office/drawing/2010/main"/>
            </a:ext>
          </a:extLst>
        </p:spPr>
      </p:pic>
      <p:sp>
        <p:nvSpPr>
          <p:cNvPr id="8" name="TextBox 7"/>
          <p:cNvSpPr txBox="1"/>
          <p:nvPr/>
        </p:nvSpPr>
        <p:spPr>
          <a:xfrm>
            <a:off x="2939053" y="2641266"/>
            <a:ext cx="4490447" cy="800219"/>
          </a:xfrm>
          <a:prstGeom prst="rect">
            <a:avLst/>
          </a:prstGeom>
          <a:noFill/>
        </p:spPr>
        <p:txBody>
          <a:bodyPr wrap="square" rtlCol="0">
            <a:spAutoFit/>
          </a:bodyPr>
          <a:lstStyle/>
          <a:p>
            <a:r>
              <a:rPr lang="en-US" sz="2800" b="1" dirty="0" smtClean="0"/>
              <a:t>Dr. Peter Franks</a:t>
            </a:r>
          </a:p>
          <a:p>
            <a:r>
              <a:rPr lang="en-US" dirty="0" smtClean="0"/>
              <a:t>Scripps Institution of Oceanography - UCSD</a:t>
            </a:r>
            <a:endParaRPr lang="en-US" dirty="0"/>
          </a:p>
        </p:txBody>
      </p:sp>
      <p:sp>
        <p:nvSpPr>
          <p:cNvPr id="9" name="TextBox 8"/>
          <p:cNvSpPr txBox="1"/>
          <p:nvPr/>
        </p:nvSpPr>
        <p:spPr>
          <a:xfrm>
            <a:off x="2939053" y="4666885"/>
            <a:ext cx="5459066" cy="1107996"/>
          </a:xfrm>
          <a:prstGeom prst="rect">
            <a:avLst/>
          </a:prstGeom>
          <a:noFill/>
        </p:spPr>
        <p:txBody>
          <a:bodyPr wrap="square" rtlCol="0">
            <a:spAutoFit/>
          </a:bodyPr>
          <a:lstStyle/>
          <a:p>
            <a:r>
              <a:rPr lang="en-US" sz="2800" b="1" dirty="0" smtClean="0"/>
              <a:t>Jessica Carriere-Garwood</a:t>
            </a:r>
          </a:p>
          <a:p>
            <a:r>
              <a:rPr lang="en-US" dirty="0" smtClean="0"/>
              <a:t>Scripps Institution of Oceanography - UCSD</a:t>
            </a:r>
          </a:p>
          <a:p>
            <a:r>
              <a:rPr lang="en-US" dirty="0" smtClean="0"/>
              <a:t>PhD candidate</a:t>
            </a:r>
            <a:endParaRPr lang="en-US" dirty="0"/>
          </a:p>
        </p:txBody>
      </p:sp>
    </p:spTree>
    <p:extLst>
      <p:ext uri="{BB962C8B-B14F-4D97-AF65-F5344CB8AC3E}">
        <p14:creationId xmlns:p14="http://schemas.microsoft.com/office/powerpoint/2010/main" val="41333906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Science Empowering Students Cohort</a:t>
            </a:r>
            <a:endParaRPr lang="en-US" sz="2800" dirty="0"/>
          </a:p>
        </p:txBody>
      </p:sp>
      <p:sp>
        <p:nvSpPr>
          <p:cNvPr id="4" name="Slide Number Placeholder 3"/>
          <p:cNvSpPr>
            <a:spLocks noGrp="1"/>
          </p:cNvSpPr>
          <p:nvPr>
            <p:ph type="sldNum" sz="quarter" idx="12"/>
          </p:nvPr>
        </p:nvSpPr>
        <p:spPr/>
        <p:txBody>
          <a:bodyPr/>
          <a:lstStyle/>
          <a:p>
            <a:fld id="{CD6F2A00-F3DD-5F4F-8B2A-0B93CE72B5BD}" type="slidenum">
              <a:rPr lang="en-US" smtClean="0"/>
              <a:t>4</a:t>
            </a:fld>
            <a:endParaRPr lang="en-US"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8898" b="9654"/>
          <a:stretch/>
        </p:blipFill>
        <p:spPr>
          <a:xfrm>
            <a:off x="642010" y="1104406"/>
            <a:ext cx="7873340" cy="4809506"/>
          </a:xfrm>
          <a:prstGeom prst="rect">
            <a:avLst/>
          </a:prstGeom>
        </p:spPr>
      </p:pic>
    </p:spTree>
    <p:extLst>
      <p:ext uri="{BB962C8B-B14F-4D97-AF65-F5344CB8AC3E}">
        <p14:creationId xmlns:p14="http://schemas.microsoft.com/office/powerpoint/2010/main" val="41881625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Purpose of the research </a:t>
            </a:r>
            <a:br>
              <a:rPr lang="en-US" sz="2400" dirty="0" smtClean="0"/>
            </a:br>
            <a:r>
              <a:rPr lang="en-US" sz="1800" i="1" dirty="0" smtClean="0"/>
              <a:t>How can you study ocean waves?</a:t>
            </a:r>
            <a:endParaRPr lang="en-US" sz="1800" i="1" dirty="0"/>
          </a:p>
        </p:txBody>
      </p:sp>
      <p:sp>
        <p:nvSpPr>
          <p:cNvPr id="4" name="Slide Number Placeholder 3"/>
          <p:cNvSpPr>
            <a:spLocks noGrp="1"/>
          </p:cNvSpPr>
          <p:nvPr>
            <p:ph type="sldNum" sz="quarter" idx="12"/>
          </p:nvPr>
        </p:nvSpPr>
        <p:spPr/>
        <p:txBody>
          <a:bodyPr/>
          <a:lstStyle/>
          <a:p>
            <a:fld id="{CD6F2A00-F3DD-5F4F-8B2A-0B93CE72B5BD}" type="slidenum">
              <a:rPr lang="en-US" smtClean="0"/>
              <a:t>5</a:t>
            </a:fld>
            <a:endParaRPr lang="en-US" dirty="0"/>
          </a:p>
        </p:txBody>
      </p:sp>
      <p:grpSp>
        <p:nvGrpSpPr>
          <p:cNvPr id="5" name="Group 4"/>
          <p:cNvGrpSpPr/>
          <p:nvPr/>
        </p:nvGrpSpPr>
        <p:grpSpPr>
          <a:xfrm>
            <a:off x="2525227" y="1025241"/>
            <a:ext cx="3569883" cy="5331110"/>
            <a:chOff x="5040254" y="964961"/>
            <a:chExt cx="3569883" cy="5331110"/>
          </a:xfrm>
        </p:grpSpPr>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254" y="964961"/>
              <a:ext cx="3504124" cy="5256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82750" y="6019072"/>
              <a:ext cx="1927387" cy="276999"/>
            </a:xfrm>
            <a:prstGeom prst="rect">
              <a:avLst/>
            </a:prstGeom>
            <a:noFill/>
          </p:spPr>
          <p:txBody>
            <a:bodyPr wrap="none" rtlCol="0">
              <a:spAutoFit/>
            </a:bodyPr>
            <a:lstStyle/>
            <a:p>
              <a:r>
                <a:rPr lang="en-US" sz="1200" dirty="0">
                  <a:solidFill>
                    <a:schemeClr val="tx2"/>
                  </a:solidFill>
                </a:rPr>
                <a:t>http://tuhinternational.com</a:t>
              </a:r>
            </a:p>
          </p:txBody>
        </p:sp>
      </p:grpSp>
    </p:spTree>
    <p:extLst>
      <p:ext uri="{BB962C8B-B14F-4D97-AF65-F5344CB8AC3E}">
        <p14:creationId xmlns:p14="http://schemas.microsoft.com/office/powerpoint/2010/main" val="4885028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obots that study ocean wav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749" y="1165602"/>
            <a:ext cx="4094601" cy="26397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2400" dirty="0" smtClean="0"/>
              <a:t>Purpose of the research </a:t>
            </a:r>
            <a:br>
              <a:rPr lang="en-US" sz="2400" dirty="0" smtClean="0"/>
            </a:br>
            <a:r>
              <a:rPr lang="en-US" sz="1800" i="1" dirty="0" smtClean="0"/>
              <a:t>How can you study ocean waves?</a:t>
            </a:r>
            <a:endParaRPr lang="en-US" sz="1800" i="1" dirty="0"/>
          </a:p>
        </p:txBody>
      </p:sp>
      <p:sp>
        <p:nvSpPr>
          <p:cNvPr id="4" name="Slide Number Placeholder 3"/>
          <p:cNvSpPr>
            <a:spLocks noGrp="1"/>
          </p:cNvSpPr>
          <p:nvPr>
            <p:ph type="sldNum" sz="quarter" idx="12"/>
          </p:nvPr>
        </p:nvSpPr>
        <p:spPr>
          <a:xfrm>
            <a:off x="8398119" y="6291277"/>
            <a:ext cx="544167" cy="365125"/>
          </a:xfrm>
        </p:spPr>
        <p:txBody>
          <a:bodyPr/>
          <a:lstStyle/>
          <a:p>
            <a:fld id="{CD6F2A00-F3DD-5F4F-8B2A-0B93CE72B5BD}" type="slidenum">
              <a:rPr lang="en-US" smtClean="0"/>
              <a:t>6</a:t>
            </a:fld>
            <a:endParaRPr lang="en-US" dirty="0"/>
          </a:p>
        </p:txBody>
      </p:sp>
      <p:sp>
        <p:nvSpPr>
          <p:cNvPr id="11" name="TextBox 10"/>
          <p:cNvSpPr txBox="1"/>
          <p:nvPr/>
        </p:nvSpPr>
        <p:spPr>
          <a:xfrm>
            <a:off x="5655424" y="3519520"/>
            <a:ext cx="2859926" cy="230832"/>
          </a:xfrm>
          <a:prstGeom prst="rect">
            <a:avLst/>
          </a:prstGeom>
          <a:noFill/>
        </p:spPr>
        <p:txBody>
          <a:bodyPr wrap="square" rtlCol="0">
            <a:spAutoFit/>
          </a:bodyPr>
          <a:lstStyle/>
          <a:p>
            <a:pPr algn="r"/>
            <a:r>
              <a:rPr lang="en-US" sz="900" dirty="0" smtClean="0">
                <a:solidFill>
                  <a:schemeClr val="bg1"/>
                </a:solidFill>
              </a:rPr>
              <a:t>SOCCO gliders</a:t>
            </a:r>
            <a:endParaRPr lang="en-US" sz="900" dirty="0">
              <a:solidFill>
                <a:schemeClr val="bg1"/>
              </a:solidFill>
            </a:endParaRPr>
          </a:p>
        </p:txBody>
      </p:sp>
      <p:pic>
        <p:nvPicPr>
          <p:cNvPr id="13" name="Picture 4" descr="Image result for SIO pier sens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51" y="1577776"/>
            <a:ext cx="3721219" cy="222753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2417523" y="4271374"/>
            <a:ext cx="3962960" cy="2472069"/>
            <a:chOff x="216133" y="4518271"/>
            <a:chExt cx="2745474" cy="1732777"/>
          </a:xfrm>
        </p:grpSpPr>
        <p:pic>
          <p:nvPicPr>
            <p:cNvPr id="15" name="Picture 6" descr="https://scripps.ucsd.edu/sites/scripps.ucsd.edu/files/communications-content/field_crop/siocomm_A_RVRevelle12_007_thumb2_1_0_drupal_0.jpg"/>
            <p:cNvPicPr>
              <a:picLocks noChangeAspect="1" noChangeArrowheads="1"/>
            </p:cNvPicPr>
            <p:nvPr/>
          </p:nvPicPr>
          <p:blipFill rotWithShape="1">
            <a:blip r:embed="rId5">
              <a:extLst>
                <a:ext uri="{28A0092B-C50C-407E-A947-70E740481C1C}">
                  <a14:useLocalDpi xmlns:a14="http://schemas.microsoft.com/office/drawing/2010/main" val="0"/>
                </a:ext>
              </a:extLst>
            </a:blip>
            <a:srcRect l="19333" r="18834"/>
            <a:stretch/>
          </p:blipFill>
          <p:spPr bwMode="auto">
            <a:xfrm>
              <a:off x="216133" y="4518271"/>
              <a:ext cx="2547343" cy="16019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565345" y="5989438"/>
              <a:ext cx="396262" cy="261610"/>
            </a:xfrm>
            <a:prstGeom prst="rect">
              <a:avLst/>
            </a:prstGeom>
            <a:noFill/>
          </p:spPr>
          <p:txBody>
            <a:bodyPr wrap="square" rtlCol="0">
              <a:spAutoFit/>
            </a:bodyPr>
            <a:lstStyle/>
            <a:p>
              <a:r>
                <a:rPr lang="en-US" sz="1100" dirty="0" smtClean="0">
                  <a:solidFill>
                    <a:srgbClr val="000104"/>
                  </a:solidFill>
                </a:rPr>
                <a:t>SIO</a:t>
              </a:r>
              <a:endParaRPr lang="en-US" sz="1100" dirty="0">
                <a:solidFill>
                  <a:srgbClr val="000104"/>
                </a:solidFill>
              </a:endParaRPr>
            </a:p>
          </p:txBody>
        </p:sp>
      </p:grpSp>
      <p:sp>
        <p:nvSpPr>
          <p:cNvPr id="27" name="TextBox 26"/>
          <p:cNvSpPr txBox="1"/>
          <p:nvPr/>
        </p:nvSpPr>
        <p:spPr>
          <a:xfrm>
            <a:off x="176026" y="913944"/>
            <a:ext cx="1466492" cy="584775"/>
          </a:xfrm>
          <a:prstGeom prst="rect">
            <a:avLst/>
          </a:prstGeom>
          <a:noFill/>
          <a:ln>
            <a:noFill/>
          </a:ln>
        </p:spPr>
        <p:txBody>
          <a:bodyPr wrap="none" rtlCol="0">
            <a:spAutoFit/>
          </a:bodyPr>
          <a:lstStyle/>
          <a:p>
            <a:r>
              <a:rPr lang="en-US" sz="3200" dirty="0" smtClean="0"/>
              <a:t>Sensors</a:t>
            </a:r>
            <a:endParaRPr lang="en-US" dirty="0"/>
          </a:p>
        </p:txBody>
      </p:sp>
      <p:sp>
        <p:nvSpPr>
          <p:cNvPr id="3" name="TextBox 2"/>
          <p:cNvSpPr txBox="1"/>
          <p:nvPr/>
        </p:nvSpPr>
        <p:spPr>
          <a:xfrm>
            <a:off x="4735427" y="3776985"/>
            <a:ext cx="3465244" cy="307777"/>
          </a:xfrm>
          <a:prstGeom prst="rect">
            <a:avLst/>
          </a:prstGeom>
          <a:noFill/>
        </p:spPr>
        <p:txBody>
          <a:bodyPr wrap="none" rtlCol="0">
            <a:spAutoFit/>
          </a:bodyPr>
          <a:lstStyle/>
          <a:p>
            <a:r>
              <a:rPr lang="en-US" sz="1400" i="1" dirty="0" smtClean="0"/>
              <a:t>Sensors installed on robots like the Sea Glider.</a:t>
            </a:r>
            <a:endParaRPr lang="en-US" sz="1400" i="1" dirty="0"/>
          </a:p>
        </p:txBody>
      </p:sp>
      <p:sp>
        <p:nvSpPr>
          <p:cNvPr id="12" name="TextBox 11"/>
          <p:cNvSpPr txBox="1"/>
          <p:nvPr/>
        </p:nvSpPr>
        <p:spPr>
          <a:xfrm>
            <a:off x="280973" y="3752430"/>
            <a:ext cx="3763798" cy="523220"/>
          </a:xfrm>
          <a:prstGeom prst="rect">
            <a:avLst/>
          </a:prstGeom>
          <a:noFill/>
        </p:spPr>
        <p:txBody>
          <a:bodyPr wrap="square" rtlCol="0">
            <a:spAutoFit/>
          </a:bodyPr>
          <a:lstStyle/>
          <a:p>
            <a:r>
              <a:rPr lang="en-US" sz="1400" i="1" dirty="0" smtClean="0"/>
              <a:t>Sensors installed on Scripps Institution of Oceanography Pier</a:t>
            </a:r>
            <a:endParaRPr lang="en-US" sz="1400" i="1" dirty="0"/>
          </a:p>
        </p:txBody>
      </p:sp>
      <p:sp>
        <p:nvSpPr>
          <p:cNvPr id="5" name="TextBox 4"/>
          <p:cNvSpPr txBox="1"/>
          <p:nvPr/>
        </p:nvSpPr>
        <p:spPr>
          <a:xfrm>
            <a:off x="2721252" y="6496249"/>
            <a:ext cx="2943883" cy="307777"/>
          </a:xfrm>
          <a:prstGeom prst="rect">
            <a:avLst/>
          </a:prstGeom>
          <a:noFill/>
        </p:spPr>
        <p:txBody>
          <a:bodyPr wrap="none" rtlCol="0">
            <a:spAutoFit/>
          </a:bodyPr>
          <a:lstStyle/>
          <a:p>
            <a:r>
              <a:rPr lang="en-US" sz="1400" i="1" dirty="0" smtClean="0"/>
              <a:t>Sensors installed on R/V Roger </a:t>
            </a:r>
            <a:r>
              <a:rPr lang="en-US" sz="1400" i="1" dirty="0" err="1" smtClean="0"/>
              <a:t>Revelle</a:t>
            </a:r>
            <a:endParaRPr lang="en-US" sz="1400" i="1" dirty="0"/>
          </a:p>
        </p:txBody>
      </p:sp>
    </p:spTree>
    <p:extLst>
      <p:ext uri="{BB962C8B-B14F-4D97-AF65-F5344CB8AC3E}">
        <p14:creationId xmlns:p14="http://schemas.microsoft.com/office/powerpoint/2010/main" val="26549133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Purpose of the research </a:t>
            </a:r>
            <a:br>
              <a:rPr lang="en-US" sz="2400" dirty="0" smtClean="0"/>
            </a:br>
            <a:r>
              <a:rPr lang="en-US" sz="1800" i="1" dirty="0" smtClean="0"/>
              <a:t>How can you study ocean waves?</a:t>
            </a:r>
            <a:endParaRPr lang="en-US" sz="1800" i="1" dirty="0"/>
          </a:p>
        </p:txBody>
      </p:sp>
      <p:sp>
        <p:nvSpPr>
          <p:cNvPr id="4" name="Slide Number Placeholder 3"/>
          <p:cNvSpPr>
            <a:spLocks noGrp="1"/>
          </p:cNvSpPr>
          <p:nvPr>
            <p:ph type="sldNum" sz="quarter" idx="12"/>
          </p:nvPr>
        </p:nvSpPr>
        <p:spPr>
          <a:xfrm>
            <a:off x="8398119" y="6323934"/>
            <a:ext cx="544167" cy="365125"/>
          </a:xfrm>
        </p:spPr>
        <p:txBody>
          <a:bodyPr/>
          <a:lstStyle/>
          <a:p>
            <a:fld id="{CD6F2A00-F3DD-5F4F-8B2A-0B93CE72B5BD}" type="slidenum">
              <a:rPr lang="en-US" smtClean="0"/>
              <a:t>7</a:t>
            </a:fld>
            <a:endParaRPr lang="en-US" dirty="0"/>
          </a:p>
        </p:txBody>
      </p:sp>
      <p:grpSp>
        <p:nvGrpSpPr>
          <p:cNvPr id="17" name="Group 16"/>
          <p:cNvGrpSpPr/>
          <p:nvPr/>
        </p:nvGrpSpPr>
        <p:grpSpPr>
          <a:xfrm>
            <a:off x="473444" y="1458677"/>
            <a:ext cx="3527806" cy="2408159"/>
            <a:chOff x="4797766" y="971582"/>
            <a:chExt cx="3274225" cy="2156055"/>
          </a:xfrm>
        </p:grpSpPr>
        <p:pic>
          <p:nvPicPr>
            <p:cNvPr id="18" name="Picture 8" descr="Image result for watching via binoculars in oc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766" y="971582"/>
              <a:ext cx="3217226" cy="21448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851418" y="2852080"/>
              <a:ext cx="1220573" cy="275557"/>
            </a:xfrm>
            <a:prstGeom prst="rect">
              <a:avLst/>
            </a:prstGeom>
            <a:noFill/>
          </p:spPr>
          <p:txBody>
            <a:bodyPr wrap="none" rtlCol="0">
              <a:spAutoFit/>
            </a:bodyPr>
            <a:lstStyle/>
            <a:p>
              <a:r>
                <a:rPr lang="en-US" sz="1400" dirty="0" err="1" smtClean="0">
                  <a:solidFill>
                    <a:srgbClr val="080808"/>
                  </a:solidFill>
                </a:rPr>
                <a:t>HiConumpstion</a:t>
              </a:r>
              <a:endParaRPr lang="en-US" sz="1400" dirty="0">
                <a:solidFill>
                  <a:srgbClr val="080808"/>
                </a:solidFill>
              </a:endParaRPr>
            </a:p>
          </p:txBody>
        </p:sp>
      </p:grpSp>
      <p:sp>
        <p:nvSpPr>
          <p:cNvPr id="20" name="TextBox 19"/>
          <p:cNvSpPr txBox="1"/>
          <p:nvPr/>
        </p:nvSpPr>
        <p:spPr>
          <a:xfrm>
            <a:off x="0" y="886452"/>
            <a:ext cx="2682663" cy="584775"/>
          </a:xfrm>
          <a:prstGeom prst="rect">
            <a:avLst/>
          </a:prstGeom>
          <a:solidFill>
            <a:schemeClr val="bg1"/>
          </a:solidFill>
          <a:ln>
            <a:noFill/>
          </a:ln>
        </p:spPr>
        <p:txBody>
          <a:bodyPr wrap="square" rtlCol="0">
            <a:spAutoFit/>
          </a:bodyPr>
          <a:lstStyle/>
          <a:p>
            <a:r>
              <a:rPr lang="en-US" sz="3200" dirty="0" smtClean="0">
                <a:solidFill>
                  <a:schemeClr val="tx1">
                    <a:lumMod val="75000"/>
                  </a:schemeClr>
                </a:solidFill>
              </a:rPr>
              <a:t>Observations</a:t>
            </a:r>
            <a:endParaRPr lang="en-US" sz="2800" dirty="0">
              <a:solidFill>
                <a:schemeClr val="tx1">
                  <a:lumMod val="75000"/>
                </a:schemeClr>
              </a:solidFill>
            </a:endParaRPr>
          </a:p>
        </p:txBody>
      </p:sp>
      <p:grpSp>
        <p:nvGrpSpPr>
          <p:cNvPr id="5" name="Group 4"/>
          <p:cNvGrpSpPr/>
          <p:nvPr/>
        </p:nvGrpSpPr>
        <p:grpSpPr>
          <a:xfrm>
            <a:off x="4810180" y="1156114"/>
            <a:ext cx="4029020" cy="2892920"/>
            <a:chOff x="3153779" y="4295324"/>
            <a:chExt cx="2838172" cy="1972694"/>
          </a:xfrm>
        </p:grpSpPr>
        <p:pic>
          <p:nvPicPr>
            <p:cNvPr id="1026" name="Picture 2" descr="Oceanographers at work"/>
            <p:cNvPicPr>
              <a:picLocks noChangeAspect="1" noChangeArrowheads="1"/>
            </p:cNvPicPr>
            <p:nvPr/>
          </p:nvPicPr>
          <p:blipFill rotWithShape="1">
            <a:blip r:embed="rId4">
              <a:extLst>
                <a:ext uri="{28A0092B-C50C-407E-A947-70E740481C1C}">
                  <a14:useLocalDpi xmlns:a14="http://schemas.microsoft.com/office/drawing/2010/main" val="0"/>
                </a:ext>
              </a:extLst>
            </a:blip>
            <a:srcRect l="14333" r="30298"/>
            <a:stretch/>
          </p:blipFill>
          <p:spPr bwMode="auto">
            <a:xfrm>
              <a:off x="3153779" y="4295324"/>
              <a:ext cx="2685613" cy="189971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427501" y="5991019"/>
              <a:ext cx="564450" cy="276999"/>
            </a:xfrm>
            <a:prstGeom prst="rect">
              <a:avLst/>
            </a:prstGeom>
            <a:noFill/>
          </p:spPr>
          <p:txBody>
            <a:bodyPr wrap="none" rtlCol="0">
              <a:spAutoFit/>
            </a:bodyPr>
            <a:lstStyle/>
            <a:p>
              <a:r>
                <a:rPr lang="en-US" sz="1200" dirty="0" smtClean="0">
                  <a:solidFill>
                    <a:schemeClr val="bg1"/>
                  </a:solidFill>
                </a:rPr>
                <a:t>NOAA</a:t>
              </a:r>
              <a:endParaRPr lang="en-US" sz="1200" dirty="0">
                <a:solidFill>
                  <a:schemeClr val="bg1"/>
                </a:solidFill>
              </a:endParaRPr>
            </a:p>
          </p:txBody>
        </p:sp>
      </p:grpSp>
      <p:grpSp>
        <p:nvGrpSpPr>
          <p:cNvPr id="3" name="Group 2"/>
          <p:cNvGrpSpPr/>
          <p:nvPr/>
        </p:nvGrpSpPr>
        <p:grpSpPr>
          <a:xfrm>
            <a:off x="2400299" y="4261628"/>
            <a:ext cx="4105229" cy="2157670"/>
            <a:chOff x="2748206" y="4028215"/>
            <a:chExt cx="2398653" cy="1478994"/>
          </a:xfrm>
        </p:grpSpPr>
        <p:pic>
          <p:nvPicPr>
            <p:cNvPr id="29" name="Picture 28"/>
            <p:cNvPicPr>
              <a:picLocks noChangeAspect="1"/>
            </p:cNvPicPr>
            <p:nvPr/>
          </p:nvPicPr>
          <p:blipFill rotWithShape="1">
            <a:blip r:embed="rId5"/>
            <a:srcRect l="53730" t="17423" r="22278" b="40910"/>
            <a:stretch/>
          </p:blipFill>
          <p:spPr>
            <a:xfrm>
              <a:off x="2748206" y="4028215"/>
              <a:ext cx="2200522" cy="1478994"/>
            </a:xfrm>
            <a:prstGeom prst="rect">
              <a:avLst/>
            </a:prstGeom>
          </p:spPr>
        </p:pic>
        <p:sp>
          <p:nvSpPr>
            <p:cNvPr id="39" name="TextBox 38"/>
            <p:cNvSpPr txBox="1"/>
            <p:nvPr/>
          </p:nvSpPr>
          <p:spPr>
            <a:xfrm>
              <a:off x="4750597" y="5345991"/>
              <a:ext cx="396262" cy="152570"/>
            </a:xfrm>
            <a:prstGeom prst="rect">
              <a:avLst/>
            </a:prstGeom>
            <a:noFill/>
          </p:spPr>
          <p:txBody>
            <a:bodyPr wrap="square" rtlCol="0">
              <a:spAutoFit/>
            </a:bodyPr>
            <a:lstStyle/>
            <a:p>
              <a:r>
                <a:rPr lang="en-US" sz="1100" dirty="0" smtClean="0">
                  <a:solidFill>
                    <a:srgbClr val="080808"/>
                  </a:solidFill>
                </a:rPr>
                <a:t>SIO</a:t>
              </a:r>
              <a:endParaRPr lang="en-US" sz="1100" dirty="0">
                <a:solidFill>
                  <a:srgbClr val="080808"/>
                </a:solidFill>
              </a:endParaRPr>
            </a:p>
          </p:txBody>
        </p:sp>
      </p:grpSp>
      <p:sp>
        <p:nvSpPr>
          <p:cNvPr id="14" name="TextBox 13"/>
          <p:cNvSpPr txBox="1"/>
          <p:nvPr/>
        </p:nvSpPr>
        <p:spPr>
          <a:xfrm>
            <a:off x="611211" y="3839512"/>
            <a:ext cx="3763798" cy="307777"/>
          </a:xfrm>
          <a:prstGeom prst="rect">
            <a:avLst/>
          </a:prstGeom>
          <a:noFill/>
        </p:spPr>
        <p:txBody>
          <a:bodyPr wrap="square" rtlCol="0">
            <a:spAutoFit/>
          </a:bodyPr>
          <a:lstStyle/>
          <a:p>
            <a:r>
              <a:rPr lang="en-US" sz="1400" i="1" dirty="0" smtClean="0"/>
              <a:t>Observations from land or on sea vessels. </a:t>
            </a:r>
            <a:endParaRPr lang="en-US" sz="1400" i="1" dirty="0"/>
          </a:p>
        </p:txBody>
      </p:sp>
      <p:sp>
        <p:nvSpPr>
          <p:cNvPr id="15" name="TextBox 14"/>
          <p:cNvSpPr txBox="1"/>
          <p:nvPr/>
        </p:nvSpPr>
        <p:spPr>
          <a:xfrm>
            <a:off x="5380202" y="3904875"/>
            <a:ext cx="3763798" cy="307777"/>
          </a:xfrm>
          <a:prstGeom prst="rect">
            <a:avLst/>
          </a:prstGeom>
          <a:noFill/>
        </p:spPr>
        <p:txBody>
          <a:bodyPr wrap="square" rtlCol="0">
            <a:spAutoFit/>
          </a:bodyPr>
          <a:lstStyle/>
          <a:p>
            <a:r>
              <a:rPr lang="en-US" sz="1400" i="1" dirty="0" smtClean="0"/>
              <a:t>Observations made underwater. </a:t>
            </a:r>
            <a:endParaRPr lang="en-US" sz="1400" i="1" dirty="0"/>
          </a:p>
        </p:txBody>
      </p:sp>
      <p:sp>
        <p:nvSpPr>
          <p:cNvPr id="16" name="TextBox 15"/>
          <p:cNvSpPr txBox="1"/>
          <p:nvPr/>
        </p:nvSpPr>
        <p:spPr>
          <a:xfrm>
            <a:off x="2928281" y="6391231"/>
            <a:ext cx="3763798" cy="307777"/>
          </a:xfrm>
          <a:prstGeom prst="rect">
            <a:avLst/>
          </a:prstGeom>
          <a:noFill/>
        </p:spPr>
        <p:txBody>
          <a:bodyPr wrap="square" rtlCol="0">
            <a:spAutoFit/>
          </a:bodyPr>
          <a:lstStyle/>
          <a:p>
            <a:r>
              <a:rPr lang="en-US" sz="1400" i="1" dirty="0" smtClean="0"/>
              <a:t>Observations made at a wave tank.</a:t>
            </a:r>
            <a:endParaRPr lang="en-US" sz="1400" i="1" dirty="0"/>
          </a:p>
        </p:txBody>
      </p:sp>
    </p:spTree>
    <p:extLst>
      <p:ext uri="{BB962C8B-B14F-4D97-AF65-F5344CB8AC3E}">
        <p14:creationId xmlns:p14="http://schemas.microsoft.com/office/powerpoint/2010/main" val="11281384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129213" y="4586288"/>
            <a:ext cx="5715000"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Who uses the wave tank?</a:t>
            </a:r>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8</a:t>
            </a:fld>
            <a:endParaRPr lang="en-US"/>
          </a:p>
        </p:txBody>
      </p:sp>
      <p:sp>
        <p:nvSpPr>
          <p:cNvPr id="5" name="Content Placeholder 4"/>
          <p:cNvSpPr>
            <a:spLocks noGrp="1"/>
          </p:cNvSpPr>
          <p:nvPr>
            <p:ph idx="1"/>
          </p:nvPr>
        </p:nvSpPr>
        <p:spPr>
          <a:xfrm>
            <a:off x="628650" y="1034526"/>
            <a:ext cx="7886700" cy="5122186"/>
          </a:xfrm>
        </p:spPr>
        <p:txBody>
          <a:bodyPr/>
          <a:lstStyle/>
          <a:p>
            <a:endParaRPr lang="en-US" dirty="0"/>
          </a:p>
          <a:p>
            <a:endParaRPr lang="en-US" dirty="0"/>
          </a:p>
        </p:txBody>
      </p:sp>
      <p:pic>
        <p:nvPicPr>
          <p:cNvPr id="6" name="Picture 5"/>
          <p:cNvPicPr>
            <a:picLocks noChangeAspect="1"/>
          </p:cNvPicPr>
          <p:nvPr/>
        </p:nvPicPr>
        <p:blipFill rotWithShape="1">
          <a:blip r:embed="rId3"/>
          <a:srcRect l="53730" t="17216" r="22278" b="45245"/>
          <a:stretch/>
        </p:blipFill>
        <p:spPr>
          <a:xfrm>
            <a:off x="1562361" y="931333"/>
            <a:ext cx="6096396" cy="3556131"/>
          </a:xfrm>
          <a:prstGeom prst="rect">
            <a:avLst/>
          </a:prstGeom>
        </p:spPr>
      </p:pic>
      <p:sp>
        <p:nvSpPr>
          <p:cNvPr id="7" name="TextBox 6"/>
          <p:cNvSpPr txBox="1"/>
          <p:nvPr/>
        </p:nvSpPr>
        <p:spPr>
          <a:xfrm>
            <a:off x="6796438" y="5351810"/>
            <a:ext cx="2064541" cy="1384995"/>
          </a:xfrm>
          <a:prstGeom prst="rect">
            <a:avLst/>
          </a:prstGeom>
          <a:noFill/>
          <a:ln>
            <a:noFill/>
          </a:ln>
        </p:spPr>
        <p:txBody>
          <a:bodyPr wrap="square" rtlCol="0">
            <a:spAutoFit/>
          </a:bodyPr>
          <a:lstStyle/>
          <a:p>
            <a:r>
              <a:rPr lang="en-US" sz="2800" b="1" dirty="0" smtClean="0"/>
              <a:t>Scientists from other institutions</a:t>
            </a:r>
            <a:endParaRPr lang="en-US" sz="2800" b="1" dirty="0"/>
          </a:p>
        </p:txBody>
      </p:sp>
      <p:sp>
        <p:nvSpPr>
          <p:cNvPr id="8" name="TextBox 7"/>
          <p:cNvSpPr txBox="1"/>
          <p:nvPr/>
        </p:nvSpPr>
        <p:spPr>
          <a:xfrm>
            <a:off x="3548548" y="5398036"/>
            <a:ext cx="2046904" cy="523220"/>
          </a:xfrm>
          <a:prstGeom prst="rect">
            <a:avLst/>
          </a:prstGeom>
          <a:noFill/>
          <a:ln>
            <a:noFill/>
          </a:ln>
        </p:spPr>
        <p:txBody>
          <a:bodyPr wrap="square" rtlCol="0">
            <a:spAutoFit/>
          </a:bodyPr>
          <a:lstStyle/>
          <a:p>
            <a:r>
              <a:rPr lang="en-US" sz="2800" b="1" dirty="0" smtClean="0"/>
              <a:t>Tour groups</a:t>
            </a:r>
          </a:p>
        </p:txBody>
      </p:sp>
      <p:sp>
        <p:nvSpPr>
          <p:cNvPr id="9" name="TextBox 8"/>
          <p:cNvSpPr txBox="1"/>
          <p:nvPr/>
        </p:nvSpPr>
        <p:spPr>
          <a:xfrm>
            <a:off x="432512" y="5351810"/>
            <a:ext cx="2167056" cy="954107"/>
          </a:xfrm>
          <a:prstGeom prst="rect">
            <a:avLst/>
          </a:prstGeom>
          <a:noFill/>
          <a:ln>
            <a:noFill/>
          </a:ln>
        </p:spPr>
        <p:txBody>
          <a:bodyPr wrap="square" rtlCol="0">
            <a:spAutoFit/>
          </a:bodyPr>
          <a:lstStyle/>
          <a:p>
            <a:r>
              <a:rPr lang="en-US" sz="2800" b="1" dirty="0" smtClean="0"/>
              <a:t>SIO faculty and students</a:t>
            </a:r>
            <a:endParaRPr lang="en-US" sz="1600" b="1" dirty="0" smtClean="0"/>
          </a:p>
        </p:txBody>
      </p:sp>
      <p:sp>
        <p:nvSpPr>
          <p:cNvPr id="10" name="Down Arrow 9"/>
          <p:cNvSpPr/>
          <p:nvPr/>
        </p:nvSpPr>
        <p:spPr>
          <a:xfrm rot="1175833">
            <a:off x="1511740" y="4762320"/>
            <a:ext cx="419824" cy="5717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19636484">
            <a:off x="7351927" y="4804324"/>
            <a:ext cx="419824" cy="5717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4354122" y="4750296"/>
            <a:ext cx="419824" cy="5717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5117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00322" y="4704514"/>
            <a:ext cx="5190635" cy="256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What did we do?</a:t>
            </a:r>
            <a:endParaRPr lang="en-US" dirty="0"/>
          </a:p>
        </p:txBody>
      </p:sp>
      <p:sp>
        <p:nvSpPr>
          <p:cNvPr id="4" name="Slide Number Placeholder 3"/>
          <p:cNvSpPr>
            <a:spLocks noGrp="1"/>
          </p:cNvSpPr>
          <p:nvPr>
            <p:ph type="sldNum" sz="quarter" idx="12"/>
          </p:nvPr>
        </p:nvSpPr>
        <p:spPr/>
        <p:txBody>
          <a:bodyPr/>
          <a:lstStyle/>
          <a:p>
            <a:fld id="{CD6F2A00-F3DD-5F4F-8B2A-0B93CE72B5BD}" type="slidenum">
              <a:rPr lang="en-US" smtClean="0"/>
              <a:t>9</a:t>
            </a:fld>
            <a:endParaRPr lang="en-US"/>
          </a:p>
        </p:txBody>
      </p:sp>
      <p:sp>
        <p:nvSpPr>
          <p:cNvPr id="8" name="TextBox 7"/>
          <p:cNvSpPr txBox="1"/>
          <p:nvPr/>
        </p:nvSpPr>
        <p:spPr>
          <a:xfrm>
            <a:off x="573567" y="3230017"/>
            <a:ext cx="3313719" cy="400110"/>
          </a:xfrm>
          <a:prstGeom prst="rect">
            <a:avLst/>
          </a:prstGeom>
          <a:noFill/>
        </p:spPr>
        <p:txBody>
          <a:bodyPr wrap="square" rtlCol="0">
            <a:spAutoFit/>
          </a:bodyPr>
          <a:lstStyle/>
          <a:p>
            <a:r>
              <a:rPr lang="en-US" sz="2000" dirty="0" smtClean="0"/>
              <a:t>1. Learn how to code.</a:t>
            </a:r>
            <a:endParaRPr lang="en-US" sz="2000" dirty="0"/>
          </a:p>
        </p:txBody>
      </p:sp>
      <p:pic>
        <p:nvPicPr>
          <p:cNvPr id="1026"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981750"/>
            <a:ext cx="3422779" cy="2286415"/>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71841" y="981750"/>
            <a:ext cx="3550079" cy="2218800"/>
          </a:xfrm>
        </p:spPr>
      </p:pic>
      <p:pic>
        <p:nvPicPr>
          <p:cNvPr id="10" name="Content Placeholder 4"/>
          <p:cNvPicPr>
            <a:picLocks noChangeAspect="1"/>
          </p:cNvPicPr>
          <p:nvPr/>
        </p:nvPicPr>
        <p:blipFill rotWithShape="1">
          <a:blip r:embed="rId5"/>
          <a:srcRect t="8792" b="8239"/>
          <a:stretch/>
        </p:blipFill>
        <p:spPr>
          <a:xfrm>
            <a:off x="533400" y="3778142"/>
            <a:ext cx="3696109" cy="2360861"/>
          </a:xfrm>
          <a:prstGeom prst="rect">
            <a:avLst/>
          </a:prstGeom>
          <a:ln>
            <a:solidFill>
              <a:schemeClr val="accent6">
                <a:lumMod val="50000"/>
              </a:schemeClr>
            </a:solidFill>
          </a:ln>
        </p:spPr>
      </p:pic>
      <p:sp>
        <p:nvSpPr>
          <p:cNvPr id="15" name="TextBox 14"/>
          <p:cNvSpPr txBox="1"/>
          <p:nvPr/>
        </p:nvSpPr>
        <p:spPr>
          <a:xfrm>
            <a:off x="4871840" y="3206934"/>
            <a:ext cx="4787546" cy="400110"/>
          </a:xfrm>
          <a:prstGeom prst="rect">
            <a:avLst/>
          </a:prstGeom>
          <a:noFill/>
        </p:spPr>
        <p:txBody>
          <a:bodyPr wrap="square" rtlCol="0">
            <a:spAutoFit/>
          </a:bodyPr>
          <a:lstStyle/>
          <a:p>
            <a:r>
              <a:rPr lang="en-US" sz="2000" dirty="0" smtClean="0"/>
              <a:t>2. Generated waves at the wave tank. </a:t>
            </a:r>
            <a:endParaRPr lang="en-US" dirty="0"/>
          </a:p>
        </p:txBody>
      </p:sp>
      <p:sp>
        <p:nvSpPr>
          <p:cNvPr id="16" name="TextBox 15"/>
          <p:cNvSpPr txBox="1"/>
          <p:nvPr/>
        </p:nvSpPr>
        <p:spPr>
          <a:xfrm>
            <a:off x="421454" y="6211420"/>
            <a:ext cx="3357632" cy="400110"/>
          </a:xfrm>
          <a:prstGeom prst="rect">
            <a:avLst/>
          </a:prstGeom>
          <a:noFill/>
        </p:spPr>
        <p:txBody>
          <a:bodyPr wrap="square" rtlCol="0">
            <a:spAutoFit/>
          </a:bodyPr>
          <a:lstStyle/>
          <a:p>
            <a:r>
              <a:rPr lang="en-US" sz="2000" dirty="0"/>
              <a:t>3</a:t>
            </a:r>
            <a:r>
              <a:rPr lang="en-US" sz="2000" dirty="0" smtClean="0"/>
              <a:t>. Extracted data from waves. </a:t>
            </a:r>
            <a:endParaRPr lang="en-US" sz="2000" dirty="0"/>
          </a:p>
        </p:txBody>
      </p:sp>
      <p:pic>
        <p:nvPicPr>
          <p:cNvPr id="17" name="Picture 16"/>
          <p:cNvPicPr>
            <a:picLocks noChangeAspect="1"/>
          </p:cNvPicPr>
          <p:nvPr/>
        </p:nvPicPr>
        <p:blipFill rotWithShape="1">
          <a:blip r:embed="rId6"/>
          <a:srcRect l="25494" t="31510" r="52015" b="28664"/>
          <a:stretch/>
        </p:blipFill>
        <p:spPr>
          <a:xfrm>
            <a:off x="4871840" y="3501383"/>
            <a:ext cx="3643509" cy="2585877"/>
          </a:xfrm>
          <a:prstGeom prst="rect">
            <a:avLst/>
          </a:prstGeom>
        </p:spPr>
      </p:pic>
      <p:sp>
        <p:nvSpPr>
          <p:cNvPr id="18" name="TextBox 17"/>
          <p:cNvSpPr txBox="1"/>
          <p:nvPr/>
        </p:nvSpPr>
        <p:spPr>
          <a:xfrm>
            <a:off x="4871982" y="6139004"/>
            <a:ext cx="4046069" cy="707886"/>
          </a:xfrm>
          <a:prstGeom prst="rect">
            <a:avLst/>
          </a:prstGeom>
          <a:noFill/>
        </p:spPr>
        <p:txBody>
          <a:bodyPr wrap="square" rtlCol="0">
            <a:spAutoFit/>
          </a:bodyPr>
          <a:lstStyle/>
          <a:p>
            <a:r>
              <a:rPr lang="en-US" sz="2000" dirty="0" smtClean="0"/>
              <a:t>4. Tested model against wave tank images.</a:t>
            </a:r>
            <a:endParaRPr lang="en-US" sz="2000" dirty="0"/>
          </a:p>
        </p:txBody>
      </p:sp>
    </p:spTree>
    <p:extLst>
      <p:ext uri="{BB962C8B-B14F-4D97-AF65-F5344CB8AC3E}">
        <p14:creationId xmlns:p14="http://schemas.microsoft.com/office/powerpoint/2010/main" val="3901773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ith Footer and Line">
  <a:themeElements>
    <a:clrScheme name="Ocean Discovery Theme Colors Final">
      <a:dk1>
        <a:srgbClr val="0062A9"/>
      </a:dk1>
      <a:lt1>
        <a:srgbClr val="FFFFFF"/>
      </a:lt1>
      <a:dk2>
        <a:srgbClr val="251150"/>
      </a:dk2>
      <a:lt2>
        <a:srgbClr val="FFFFFF"/>
      </a:lt2>
      <a:accent1>
        <a:srgbClr val="1B75BC"/>
      </a:accent1>
      <a:accent2>
        <a:srgbClr val="27AAE1"/>
      </a:accent2>
      <a:accent3>
        <a:srgbClr val="009192"/>
      </a:accent3>
      <a:accent4>
        <a:srgbClr val="FFC000"/>
      </a:accent4>
      <a:accent5>
        <a:srgbClr val="F7941D"/>
      </a:accent5>
      <a:accent6>
        <a:srgbClr val="A4A4A4"/>
      </a:accent6>
      <a:hlink>
        <a:srgbClr val="1A74BC"/>
      </a:hlink>
      <a:folHlink>
        <a:srgbClr val="00919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No Footer Logo">
  <a:themeElements>
    <a:clrScheme name="Ocean Discovery Theme Colors Final">
      <a:dk1>
        <a:srgbClr val="0062A9"/>
      </a:dk1>
      <a:lt1>
        <a:srgbClr val="FFFFFF"/>
      </a:lt1>
      <a:dk2>
        <a:srgbClr val="251150"/>
      </a:dk2>
      <a:lt2>
        <a:srgbClr val="FFFFFF"/>
      </a:lt2>
      <a:accent1>
        <a:srgbClr val="1B75BC"/>
      </a:accent1>
      <a:accent2>
        <a:srgbClr val="27AAE1"/>
      </a:accent2>
      <a:accent3>
        <a:srgbClr val="009192"/>
      </a:accent3>
      <a:accent4>
        <a:srgbClr val="FFC000"/>
      </a:accent4>
      <a:accent5>
        <a:srgbClr val="F7941D"/>
      </a:accent5>
      <a:accent6>
        <a:srgbClr val="A4A4A4"/>
      </a:accent6>
      <a:hlink>
        <a:srgbClr val="1A74BC"/>
      </a:hlink>
      <a:folHlink>
        <a:srgbClr val="00919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With Footer - no line">
  <a:themeElements>
    <a:clrScheme name="Ocean Discovery Theme Colors Final">
      <a:dk1>
        <a:srgbClr val="0062A9"/>
      </a:dk1>
      <a:lt1>
        <a:srgbClr val="FFFFFF"/>
      </a:lt1>
      <a:dk2>
        <a:srgbClr val="251150"/>
      </a:dk2>
      <a:lt2>
        <a:srgbClr val="FFFFFF"/>
      </a:lt2>
      <a:accent1>
        <a:srgbClr val="1B75BC"/>
      </a:accent1>
      <a:accent2>
        <a:srgbClr val="27AAE1"/>
      </a:accent2>
      <a:accent3>
        <a:srgbClr val="009192"/>
      </a:accent3>
      <a:accent4>
        <a:srgbClr val="FFC000"/>
      </a:accent4>
      <a:accent5>
        <a:srgbClr val="F7941D"/>
      </a:accent5>
      <a:accent6>
        <a:srgbClr val="A4A4A4"/>
      </a:accent6>
      <a:hlink>
        <a:srgbClr val="1A74BC"/>
      </a:hlink>
      <a:folHlink>
        <a:srgbClr val="00919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6739</TotalTime>
  <Words>2442</Words>
  <Application>Microsoft Macintosh PowerPoint</Application>
  <PresentationFormat>On-screen Show (4:3)</PresentationFormat>
  <Paragraphs>267</Paragraphs>
  <Slides>24</Slides>
  <Notes>24</Notes>
  <HiddenSlides>0</HiddenSlides>
  <MMClips>0</MMClips>
  <ScaleCrop>false</ScaleCrop>
  <HeadingPairs>
    <vt:vector size="4" baseType="variant">
      <vt:variant>
        <vt:lpstr>Theme</vt:lpstr>
      </vt:variant>
      <vt:variant>
        <vt:i4>3</vt:i4>
      </vt:variant>
      <vt:variant>
        <vt:lpstr>Slide Titles</vt:lpstr>
      </vt:variant>
      <vt:variant>
        <vt:i4>24</vt:i4>
      </vt:variant>
    </vt:vector>
  </HeadingPairs>
  <TitlesOfParts>
    <vt:vector size="27" baseType="lpstr">
      <vt:lpstr>With Footer and Line</vt:lpstr>
      <vt:lpstr>No Footer Logo</vt:lpstr>
      <vt:lpstr>With Footer - no line</vt:lpstr>
      <vt:lpstr>Making Waves:</vt:lpstr>
      <vt:lpstr>Outline </vt:lpstr>
      <vt:lpstr>Partners</vt:lpstr>
      <vt:lpstr>Science Empowering Students Cohort</vt:lpstr>
      <vt:lpstr>Purpose of the research  How can you study ocean waves?</vt:lpstr>
      <vt:lpstr>Purpose of the research  How can you study ocean waves?</vt:lpstr>
      <vt:lpstr>Purpose of the research  How can you study ocean waves?</vt:lpstr>
      <vt:lpstr>Who uses the wave tank?</vt:lpstr>
      <vt:lpstr>What did we do?</vt:lpstr>
      <vt:lpstr>Research Questions</vt:lpstr>
      <vt:lpstr>Research Questions</vt:lpstr>
      <vt:lpstr>How is wave speed related to wave properties in wave tank simulations? </vt:lpstr>
      <vt:lpstr>How is wave speed related to wave properties in wave tank simulations? </vt:lpstr>
      <vt:lpstr>How is wave speed related to wave properties in wave tank simulations? </vt:lpstr>
      <vt:lpstr>How is wave speed related to wave properties in wave tank simulations? </vt:lpstr>
      <vt:lpstr>Results: Question 1 How is wave speed related to wave properties in wave tank simulations?   </vt:lpstr>
      <vt:lpstr>Research Questions</vt:lpstr>
      <vt:lpstr>Results: Question 2 How well do our theoretical predictions of a wave compare with waves generated in the tank?  </vt:lpstr>
      <vt:lpstr>Discussion</vt:lpstr>
      <vt:lpstr>Summary </vt:lpstr>
      <vt:lpstr>Next steps </vt:lpstr>
      <vt:lpstr>A-maze-ing work!</vt:lpstr>
      <vt:lpstr>My favorite moment was…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Nikki Foster</dc:creator>
  <cp:lastModifiedBy>Jessica Garwood</cp:lastModifiedBy>
  <cp:revision>306</cp:revision>
  <dcterms:created xsi:type="dcterms:W3CDTF">2017-05-04T21:47:59Z</dcterms:created>
  <dcterms:modified xsi:type="dcterms:W3CDTF">2018-09-07T18:38:42Z</dcterms:modified>
</cp:coreProperties>
</file>